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879" r:id="rId1"/>
    <p:sldMasterId id="2147483920" r:id="rId2"/>
  </p:sldMasterIdLst>
  <p:notesMasterIdLst>
    <p:notesMasterId r:id="rId70"/>
  </p:notesMasterIdLst>
  <p:sldIdLst>
    <p:sldId id="256" r:id="rId3"/>
    <p:sldId id="347" r:id="rId4"/>
    <p:sldId id="285" r:id="rId5"/>
    <p:sldId id="331" r:id="rId6"/>
    <p:sldId id="287" r:id="rId7"/>
    <p:sldId id="325" r:id="rId8"/>
    <p:sldId id="327" r:id="rId9"/>
    <p:sldId id="288" r:id="rId10"/>
    <p:sldId id="289" r:id="rId11"/>
    <p:sldId id="290" r:id="rId12"/>
    <p:sldId id="323" r:id="rId13"/>
    <p:sldId id="291" r:id="rId14"/>
    <p:sldId id="351" r:id="rId15"/>
    <p:sldId id="328" r:id="rId16"/>
    <p:sldId id="350" r:id="rId17"/>
    <p:sldId id="324" r:id="rId18"/>
    <p:sldId id="293" r:id="rId19"/>
    <p:sldId id="294" r:id="rId20"/>
    <p:sldId id="329" r:id="rId21"/>
    <p:sldId id="299" r:id="rId22"/>
    <p:sldId id="355" r:id="rId23"/>
    <p:sldId id="295" r:id="rId24"/>
    <p:sldId id="296" r:id="rId25"/>
    <p:sldId id="292" r:id="rId26"/>
    <p:sldId id="352" r:id="rId27"/>
    <p:sldId id="298" r:id="rId28"/>
    <p:sldId id="297" r:id="rId29"/>
    <p:sldId id="318" r:id="rId30"/>
    <p:sldId id="340" r:id="rId31"/>
    <p:sldId id="356" r:id="rId32"/>
    <p:sldId id="301" r:id="rId33"/>
    <p:sldId id="357" r:id="rId34"/>
    <p:sldId id="312" r:id="rId35"/>
    <p:sldId id="333" r:id="rId36"/>
    <p:sldId id="336" r:id="rId37"/>
    <p:sldId id="313" r:id="rId38"/>
    <p:sldId id="338" r:id="rId39"/>
    <p:sldId id="335" r:id="rId40"/>
    <p:sldId id="317" r:id="rId41"/>
    <p:sldId id="334" r:id="rId42"/>
    <p:sldId id="332" r:id="rId43"/>
    <p:sldId id="339" r:id="rId44"/>
    <p:sldId id="316" r:id="rId45"/>
    <p:sldId id="358" r:id="rId46"/>
    <p:sldId id="359" r:id="rId47"/>
    <p:sldId id="360" r:id="rId48"/>
    <p:sldId id="342" r:id="rId49"/>
    <p:sldId id="303" r:id="rId50"/>
    <p:sldId id="305" r:id="rId51"/>
    <p:sldId id="310" r:id="rId52"/>
    <p:sldId id="343" r:id="rId53"/>
    <p:sldId id="344" r:id="rId54"/>
    <p:sldId id="345" r:id="rId55"/>
    <p:sldId id="304" r:id="rId56"/>
    <p:sldId id="306" r:id="rId57"/>
    <p:sldId id="307" r:id="rId58"/>
    <p:sldId id="346" r:id="rId59"/>
    <p:sldId id="349" r:id="rId60"/>
    <p:sldId id="309" r:id="rId61"/>
    <p:sldId id="348" r:id="rId62"/>
    <p:sldId id="302" r:id="rId63"/>
    <p:sldId id="361" r:id="rId64"/>
    <p:sldId id="362" r:id="rId65"/>
    <p:sldId id="363" r:id="rId66"/>
    <p:sldId id="364" r:id="rId67"/>
    <p:sldId id="337" r:id="rId68"/>
    <p:sldId id="353" r:id="rId69"/>
  </p:sldIdLst>
  <p:sldSz cx="9144000" cy="5143500" type="screen16x9"/>
  <p:notesSz cx="6858000" cy="9144000"/>
  <p:embeddedFontLst>
    <p:embeddedFont>
      <p:font typeface="Calibri Light" panose="020F0302020204030204" pitchFamily="34" charset="0"/>
      <p:regular r:id="rId71"/>
      <p:italic r:id="rId72"/>
    </p:embeddedFont>
    <p:embeddedFont>
      <p:font typeface="Wingdings 2" panose="05020102010507070707" pitchFamily="18" charset="2"/>
      <p:regular r:id="rId73"/>
    </p:embeddedFont>
    <p:embeddedFont>
      <p:font typeface="Trebuchet MS" panose="020B0603020202020204" pitchFamily="34" charset="0"/>
      <p:regular r:id="rId74"/>
      <p:bold r:id="rId75"/>
      <p:italic r:id="rId76"/>
      <p:boldItalic r:id="rId77"/>
    </p:embeddedFont>
    <p:embeddedFont>
      <p:font typeface="Calibri" panose="020F0502020204030204" pitchFamily="34" charset="0"/>
      <p:regular r:id="rId78"/>
      <p:bold r:id="rId79"/>
      <p:italic r:id="rId80"/>
      <p:boldItalic r:id="rId81"/>
    </p:embeddedFont>
    <p:embeddedFont>
      <p:font typeface="Wingdings 3" panose="05040102010807070707" pitchFamily="18" charset="2"/>
      <p:regular r:id="rId82"/>
    </p:embeddedFont>
    <p:embeddedFont>
      <p:font typeface="Consolas" panose="020B0609020204030204" pitchFamily="49" charset="0"/>
      <p:regular r:id="rId83"/>
      <p:bold r:id="rId84"/>
      <p:italic r:id="rId85"/>
      <p:boldItalic r:id="rId8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enhum Estilo, Nenhuma Grad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D113A9D2-9D6B-4929-AA2D-F23B5EE8CBE7}" styleName="Estilo com Tema 2 - Ênfase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C2FFA5D-87B4-456A-9821-1D502468CF0F}" styleName="Estilo com Tema 1 - Ênfase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08FB837D-C827-4EFA-A057-4D05807E0F7C}" styleName="Estilo com Tema 1 - Ênfase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93" d="100"/>
          <a:sy n="93" d="100"/>
        </p:scale>
        <p:origin x="66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font" Target="fonts/font14.fntdata"/><Relationship Id="rId89" Type="http://schemas.openxmlformats.org/officeDocument/2006/relationships/theme" Target="theme/theme1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font" Target="fonts/font4.fntdata"/><Relationship Id="rId79" Type="http://schemas.openxmlformats.org/officeDocument/2006/relationships/font" Target="fonts/font9.fntdata"/><Relationship Id="rId5" Type="http://schemas.openxmlformats.org/officeDocument/2006/relationships/slide" Target="slides/slide3.xml"/><Relationship Id="rId90" Type="http://schemas.openxmlformats.org/officeDocument/2006/relationships/tableStyles" Target="tableStyles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font" Target="fonts/font7.fntdata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font" Target="fonts/font2.fntdata"/><Relationship Id="rId80" Type="http://schemas.openxmlformats.org/officeDocument/2006/relationships/font" Target="fonts/font10.fntdata"/><Relationship Id="rId85" Type="http://schemas.openxmlformats.org/officeDocument/2006/relationships/font" Target="fonts/font15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notesMaster" Target="notesMasters/notesMaster1.xml"/><Relationship Id="rId75" Type="http://schemas.openxmlformats.org/officeDocument/2006/relationships/font" Target="fonts/font5.fntdata"/><Relationship Id="rId83" Type="http://schemas.openxmlformats.org/officeDocument/2006/relationships/font" Target="fonts/font13.fntdata"/><Relationship Id="rId88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font" Target="fonts/font3.fntdata"/><Relationship Id="rId78" Type="http://schemas.openxmlformats.org/officeDocument/2006/relationships/font" Target="fonts/font8.fntdata"/><Relationship Id="rId81" Type="http://schemas.openxmlformats.org/officeDocument/2006/relationships/font" Target="fonts/font11.fntdata"/><Relationship Id="rId86" Type="http://schemas.openxmlformats.org/officeDocument/2006/relationships/font" Target="fonts/font16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font" Target="fonts/font6.fntdata"/><Relationship Id="rId7" Type="http://schemas.openxmlformats.org/officeDocument/2006/relationships/slide" Target="slides/slide5.xml"/><Relationship Id="rId71" Type="http://schemas.openxmlformats.org/officeDocument/2006/relationships/font" Target="fonts/font1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presProps" Target="presProps.xml"/><Relationship Id="rId61" Type="http://schemas.openxmlformats.org/officeDocument/2006/relationships/slide" Target="slides/slide59.xml"/><Relationship Id="rId82" Type="http://schemas.openxmlformats.org/officeDocument/2006/relationships/font" Target="fonts/font12.fntdata"/><Relationship Id="rId19" Type="http://schemas.openxmlformats.org/officeDocument/2006/relationships/slide" Target="slides/slide1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12462293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Shape 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92090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3398"/>
            <a:ext cx="6858000" cy="1790700"/>
          </a:xfrm>
        </p:spPr>
        <p:txBody>
          <a:bodyPr anchor="b">
            <a:normAutofit/>
          </a:bodyPr>
          <a:lstStyle>
            <a:lvl1pPr algn="ctr">
              <a:defRPr sz="45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 algn="ctr">
              <a:buNone/>
              <a:defRPr sz="21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pt-BR" smtClean="0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EE7012-FA4F-4D23-AD82-D1A9582DC6B8}" type="datetimeFigureOut">
              <a:rPr lang="pt-BR" smtClean="0"/>
              <a:t>15/03/2018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09503016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EE7012-FA4F-4D23-AD82-D1A9582DC6B8}" type="datetimeFigureOut">
              <a:rPr lang="pt-BR" smtClean="0"/>
              <a:t>15/03/2018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40152556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0271"/>
            <a:ext cx="1971675" cy="4358879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0272"/>
            <a:ext cx="5800725" cy="4358878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EE7012-FA4F-4D23-AD82-D1A9582DC6B8}" type="datetimeFigureOut">
              <a:rPr lang="pt-BR" smtClean="0"/>
              <a:t>15/03/2018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27938970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6350"/>
            <a:ext cx="9144000" cy="5149850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0300" y="1803400"/>
            <a:ext cx="5825202" cy="1234727"/>
          </a:xfrm>
        </p:spPr>
        <p:txBody>
          <a:bodyPr anchor="b">
            <a:noAutofit/>
          </a:bodyPr>
          <a:lstStyle>
            <a:lvl1pPr algn="r">
              <a:defRPr sz="4050">
                <a:solidFill>
                  <a:schemeClr val="accent1"/>
                </a:solidFill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0300" y="3038125"/>
            <a:ext cx="5825202" cy="822674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EE7012-FA4F-4D23-AD82-D1A9582DC6B8}" type="datetimeFigureOut">
              <a:rPr lang="pt-BR" smtClean="0"/>
              <a:t>15/03/2018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49396066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EE7012-FA4F-4D23-AD82-D1A9582DC6B8}" type="datetimeFigureOut">
              <a:rPr lang="pt-BR" smtClean="0"/>
              <a:t>15/03/2018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92960302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2025651"/>
            <a:ext cx="6447501" cy="1369936"/>
          </a:xfrm>
        </p:spPr>
        <p:txBody>
          <a:bodyPr anchor="b"/>
          <a:lstStyle>
            <a:lvl1pPr algn="l">
              <a:defRPr sz="3000" b="0" cap="none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95586"/>
            <a:ext cx="6447501" cy="645300"/>
          </a:xfrm>
        </p:spPr>
        <p:txBody>
          <a:bodyPr anchor="t"/>
          <a:lstStyle>
            <a:lvl1pPr marL="0" indent="0" algn="l">
              <a:buNone/>
              <a:defRPr sz="15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EE7012-FA4F-4D23-AD82-D1A9582DC6B8}" type="datetimeFigureOut">
              <a:rPr lang="pt-BR" smtClean="0"/>
              <a:t>15/03/2018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69067599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8001" y="1620442"/>
            <a:ext cx="3138026" cy="2910579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17477" y="1620442"/>
            <a:ext cx="3138026" cy="2910580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EE7012-FA4F-4D23-AD82-D1A9582DC6B8}" type="datetimeFigureOut">
              <a:rPr lang="pt-BR" smtClean="0"/>
              <a:t>15/03/2018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35123726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6809" y="1620737"/>
            <a:ext cx="3139217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6809" y="2052934"/>
            <a:ext cx="3139217" cy="2478088"/>
          </a:xfrm>
        </p:spPr>
        <p:txBody>
          <a:bodyPr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16287" y="1620737"/>
            <a:ext cx="3139214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16288" y="2052934"/>
            <a:ext cx="3139213" cy="2478088"/>
          </a:xfrm>
        </p:spPr>
        <p:txBody>
          <a:bodyPr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EE7012-FA4F-4D23-AD82-D1A9582DC6B8}" type="datetimeFigureOut">
              <a:rPr lang="pt-BR" smtClean="0"/>
              <a:t>15/03/2018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91604498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457200"/>
            <a:ext cx="6447501" cy="990600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EE7012-FA4F-4D23-AD82-D1A9582DC6B8}" type="datetimeFigureOut">
              <a:rPr lang="pt-BR" smtClean="0"/>
              <a:t>15/03/2018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83237914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EE7012-FA4F-4D23-AD82-D1A9582DC6B8}" type="datetimeFigureOut">
              <a:rPr lang="pt-BR" smtClean="0"/>
              <a:t>15/03/2018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01602003"/>
      </p:ext>
    </p:extLst>
  </p:cSld>
  <p:clrMapOvr>
    <a:masterClrMapping/>
  </p:clrMapOvr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1123953"/>
            <a:ext cx="2890896" cy="958850"/>
          </a:xfrm>
        </p:spPr>
        <p:txBody>
          <a:bodyPr anchor="b">
            <a:normAutofit/>
          </a:bodyPr>
          <a:lstStyle>
            <a:lvl1pPr>
              <a:defRPr sz="15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0346" y="386193"/>
            <a:ext cx="3385156" cy="4144828"/>
          </a:xfrm>
        </p:spPr>
        <p:txBody>
          <a:bodyPr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8001" y="2082802"/>
            <a:ext cx="2890896" cy="1938337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342797" indent="0">
              <a:buNone/>
              <a:defRPr sz="1050"/>
            </a:lvl2pPr>
            <a:lvl3pPr marL="685595" indent="0">
              <a:buNone/>
              <a:defRPr sz="900"/>
            </a:lvl3pPr>
            <a:lvl4pPr marL="1028392" indent="0">
              <a:buNone/>
              <a:defRPr sz="750"/>
            </a:lvl4pPr>
            <a:lvl5pPr marL="1371188" indent="0">
              <a:buNone/>
              <a:defRPr sz="750"/>
            </a:lvl5pPr>
            <a:lvl6pPr marL="1713986" indent="0">
              <a:buNone/>
              <a:defRPr sz="750"/>
            </a:lvl6pPr>
            <a:lvl7pPr marL="2056783" indent="0">
              <a:buNone/>
              <a:defRPr sz="750"/>
            </a:lvl7pPr>
            <a:lvl8pPr marL="2399580" indent="0">
              <a:buNone/>
              <a:defRPr sz="750"/>
            </a:lvl8pPr>
            <a:lvl9pPr marL="2742377" indent="0">
              <a:buNone/>
              <a:defRPr sz="75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EE7012-FA4F-4D23-AD82-D1A9582DC6B8}" type="datetimeFigureOut">
              <a:rPr lang="pt-BR" smtClean="0"/>
              <a:t>15/03/2018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12889192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EE7012-FA4F-4D23-AD82-D1A9582DC6B8}" type="datetimeFigureOut">
              <a:rPr lang="pt-BR" smtClean="0"/>
              <a:t>15/03/2018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65046736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3600450"/>
            <a:ext cx="6447500" cy="425054"/>
          </a:xfrm>
        </p:spPr>
        <p:txBody>
          <a:bodyPr anchor="b">
            <a:normAutofit/>
          </a:bodyPr>
          <a:lstStyle>
            <a:lvl1pPr algn="l">
              <a:defRPr sz="1800" b="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08001" y="457200"/>
            <a:ext cx="6447501" cy="2884289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8001" y="4025504"/>
            <a:ext cx="6447500" cy="505518"/>
          </a:xfrm>
        </p:spPr>
        <p:txBody>
          <a:bodyPr>
            <a:normAutofit/>
          </a:bodyPr>
          <a:lstStyle>
            <a:lvl1pPr marL="0" indent="0">
              <a:buNone/>
              <a:defRPr sz="9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‹nº›</a:t>
            </a:fld>
            <a:endParaRPr lang="pt-BR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EE7012-FA4F-4D23-AD82-D1A9582DC6B8}" type="datetimeFigureOut">
              <a:rPr lang="pt-BR" smtClean="0"/>
              <a:t>15/03/2018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86151022"/>
      </p:ext>
    </p:extLst>
  </p:cSld>
  <p:clrMapOvr>
    <a:masterClrMapping/>
  </p:clrMapOvr>
  <p:hf sldNum="0"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457200"/>
            <a:ext cx="6447501" cy="2552700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52800"/>
            <a:ext cx="6447501" cy="1178222"/>
          </a:xfrm>
        </p:spPr>
        <p:txBody>
          <a:bodyPr anchor="ctr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EE7012-FA4F-4D23-AD82-D1A9582DC6B8}" type="datetimeFigureOut">
              <a:rPr lang="pt-BR" smtClean="0"/>
              <a:t>15/03/2018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24952765"/>
      </p:ext>
    </p:extLst>
  </p:cSld>
  <p:clrMapOvr>
    <a:masterClrMapping/>
  </p:clrMapOvr>
  <p:hf sldNum="0"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8500" y="457200"/>
            <a:ext cx="6070601" cy="2266950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24604" y="2724150"/>
            <a:ext cx="5418393" cy="28575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52800"/>
            <a:ext cx="6447501" cy="1178222"/>
          </a:xfrm>
        </p:spPr>
        <p:txBody>
          <a:bodyPr anchor="ctr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EE7012-FA4F-4D23-AD82-D1A9582DC6B8}" type="datetimeFigureOut">
              <a:rPr lang="pt-BR" smtClean="0"/>
              <a:t>15/03/2018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‹nº›</a:t>
            </a:fld>
            <a:endParaRPr lang="pt-BR"/>
          </a:p>
        </p:txBody>
      </p:sp>
      <p:sp>
        <p:nvSpPr>
          <p:cNvPr id="24" name="TextBox 23"/>
          <p:cNvSpPr txBox="1"/>
          <p:nvPr/>
        </p:nvSpPr>
        <p:spPr>
          <a:xfrm>
            <a:off x="406403" y="592784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669758" y="2164917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96536281"/>
      </p:ext>
    </p:extLst>
  </p:cSld>
  <p:clrMapOvr>
    <a:masterClrMapping/>
  </p:clrMapOvr>
  <p:hf sldNum="0"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1448991"/>
            <a:ext cx="6447501" cy="1946595"/>
          </a:xfrm>
        </p:spPr>
        <p:txBody>
          <a:bodyPr anchor="b">
            <a:normAutofit/>
          </a:bodyPr>
          <a:lstStyle>
            <a:lvl1pPr algn="l">
              <a:defRPr sz="3300" b="0" cap="none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95586"/>
            <a:ext cx="6447501" cy="1135436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EE7012-FA4F-4D23-AD82-D1A9582DC6B8}" type="datetimeFigureOut">
              <a:rPr lang="pt-BR" smtClean="0"/>
              <a:t>15/03/2018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97003640"/>
      </p:ext>
    </p:extLst>
  </p:cSld>
  <p:clrMapOvr>
    <a:masterClrMapping/>
  </p:clrMapOvr>
  <p:hf sldNum="0"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itar o 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8500" y="457200"/>
            <a:ext cx="6070601" cy="2266950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07999" y="3009900"/>
            <a:ext cx="6447502" cy="385686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95586"/>
            <a:ext cx="6447501" cy="1135436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EE7012-FA4F-4D23-AD82-D1A9582DC6B8}" type="datetimeFigureOut">
              <a:rPr lang="pt-BR" smtClean="0"/>
              <a:t>15/03/2018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‹nº›</a:t>
            </a:fld>
            <a:endParaRPr lang="pt-BR"/>
          </a:p>
        </p:txBody>
      </p:sp>
      <p:sp>
        <p:nvSpPr>
          <p:cNvPr id="24" name="TextBox 23"/>
          <p:cNvSpPr txBox="1"/>
          <p:nvPr/>
        </p:nvSpPr>
        <p:spPr>
          <a:xfrm>
            <a:off x="406403" y="592784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669758" y="2164917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77436569"/>
      </p:ext>
    </p:extLst>
  </p:cSld>
  <p:clrMapOvr>
    <a:masterClrMapping/>
  </p:clrMapOvr>
  <p:hf sldNum="0"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Verdadeiro ou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457200"/>
            <a:ext cx="6441152" cy="2266950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07999" y="3009900"/>
            <a:ext cx="6447502" cy="385686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1800">
                <a:solidFill>
                  <a:schemeClr val="accent1"/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95586"/>
            <a:ext cx="6447501" cy="1135436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EE7012-FA4F-4D23-AD82-D1A9582DC6B8}" type="datetimeFigureOut">
              <a:rPr lang="pt-BR" smtClean="0"/>
              <a:t>15/03/2018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85040869"/>
      </p:ext>
    </p:extLst>
  </p:cSld>
  <p:clrMapOvr>
    <a:masterClrMapping/>
  </p:clrMapOvr>
  <p:hf sldNum="0"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EE7012-FA4F-4D23-AD82-D1A9582DC6B8}" type="datetimeFigureOut">
              <a:rPr lang="pt-BR" smtClean="0"/>
              <a:t>15/03/2018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82929175"/>
      </p:ext>
    </p:extLst>
  </p:cSld>
  <p:clrMapOvr>
    <a:masterClrMapping/>
  </p:clrMapOvr>
  <p:hf sldNum="0"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975755" y="457200"/>
            <a:ext cx="978557" cy="3938588"/>
          </a:xfrm>
        </p:spPr>
        <p:txBody>
          <a:bodyPr vert="eaVert" anchor="ctr"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8001" y="457200"/>
            <a:ext cx="5295113" cy="3938588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EE7012-FA4F-4D23-AD82-D1A9582DC6B8}" type="datetimeFigureOut">
              <a:rPr lang="pt-BR" smtClean="0"/>
              <a:t>15/03/2018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24631310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4317"/>
            <a:ext cx="7886700" cy="2138406"/>
          </a:xfrm>
        </p:spPr>
        <p:txBody>
          <a:bodyPr anchor="b">
            <a:normAutofit/>
          </a:bodyPr>
          <a:lstStyle>
            <a:lvl1pPr>
              <a:defRPr sz="4500" b="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14475"/>
            <a:ext cx="7886700" cy="1125140"/>
          </a:xfrm>
        </p:spPr>
        <p:txBody>
          <a:bodyPr anchor="t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EE7012-FA4F-4D23-AD82-D1A9582DC6B8}" type="datetimeFigureOut">
              <a:rPr lang="pt-BR" smtClean="0"/>
              <a:t>15/03/2018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51753892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33845" y="1371600"/>
            <a:ext cx="3886200" cy="3263503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71600"/>
            <a:ext cx="3886200" cy="3263503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EE7012-FA4F-4D23-AD82-D1A9582DC6B8}" type="datetimeFigureOut">
              <a:rPr lang="pt-BR" smtClean="0"/>
              <a:t>15/03/2018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91257425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3845" y="1261388"/>
            <a:ext cx="3867150" cy="619274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45" y="1880663"/>
            <a:ext cx="3867150" cy="2760394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1388"/>
            <a:ext cx="3886201" cy="619274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80663"/>
            <a:ext cx="3886201" cy="2760394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EE7012-FA4F-4D23-AD82-D1A9582DC6B8}" type="datetimeFigureOut">
              <a:rPr lang="pt-BR" smtClean="0"/>
              <a:t>15/03/2018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‹nº›</a:t>
            </a:fld>
            <a:endParaRPr lang="pt-BR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3732975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EE7012-FA4F-4D23-AD82-D1A9582DC6B8}" type="datetimeFigureOut">
              <a:rPr lang="pt-BR" smtClean="0"/>
              <a:t>15/03/2018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‹nº›</a:t>
            </a:fld>
            <a:endParaRPr lang="pt-BR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697598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EE7012-FA4F-4D23-AD82-D1A9582DC6B8}" type="datetimeFigureOut">
              <a:rPr lang="pt-BR" smtClean="0"/>
              <a:t>15/03/2018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15275715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342900"/>
            <a:ext cx="2948940" cy="1200148"/>
          </a:xfrm>
        </p:spPr>
        <p:txBody>
          <a:bodyPr anchor="b">
            <a:normAutofit/>
          </a:bodyPr>
          <a:lstStyle>
            <a:lvl1pPr>
              <a:defRPr sz="2400" b="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6200" y="742950"/>
            <a:ext cx="4629150" cy="3657600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1543049"/>
            <a:ext cx="2948940" cy="28575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EE7012-FA4F-4D23-AD82-D1A9582DC6B8}" type="datetimeFigureOut">
              <a:rPr lang="pt-BR" smtClean="0"/>
              <a:t>15/03/2018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42093015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342900"/>
            <a:ext cx="2948940" cy="1200150"/>
          </a:xfrm>
        </p:spPr>
        <p:txBody>
          <a:bodyPr anchor="b">
            <a:normAutofit/>
          </a:bodyPr>
          <a:lstStyle>
            <a:lvl1pPr>
              <a:defRPr sz="2400" b="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6200" y="742950"/>
            <a:ext cx="4629150" cy="36576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1543050"/>
            <a:ext cx="2948940" cy="28575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EE7012-FA4F-4D23-AD82-D1A9582DC6B8}" type="datetimeFigureOut">
              <a:rPr lang="pt-BR" smtClean="0"/>
              <a:t>15/03/2018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09998241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33845" y="274320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3845" y="1371600"/>
            <a:ext cx="7886700" cy="32635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2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B3EE7012-FA4F-4D23-AD82-D1A9582DC6B8}" type="datetimeFigureOut">
              <a:rPr lang="pt-BR" smtClean="0"/>
              <a:t>15/03/2018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2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63145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2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062315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0" r:id="rId1"/>
    <p:sldLayoutId id="2147483881" r:id="rId2"/>
    <p:sldLayoutId id="2147483882" r:id="rId3"/>
    <p:sldLayoutId id="2147483883" r:id="rId4"/>
    <p:sldLayoutId id="2147483884" r:id="rId5"/>
    <p:sldLayoutId id="2147483885" r:id="rId6"/>
    <p:sldLayoutId id="2147483886" r:id="rId7"/>
    <p:sldLayoutId id="2147483887" r:id="rId8"/>
    <p:sldLayoutId id="2147483888" r:id="rId9"/>
    <p:sldLayoutId id="2147483889" r:id="rId10"/>
    <p:sldLayoutId id="2147483890" r:id="rId11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Wingdings 2" pitchFamily="18" charset="2"/>
        <a:buChar char="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6350"/>
            <a:ext cx="9144000" cy="5149850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8001" y="457200"/>
            <a:ext cx="6447501" cy="9906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1620442"/>
            <a:ext cx="6447501" cy="29105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03850" y="4531022"/>
            <a:ext cx="683954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EE7012-FA4F-4D23-AD82-D1A9582DC6B8}" type="datetimeFigureOut">
              <a:rPr lang="pt-BR" smtClean="0"/>
              <a:t>15/03/2018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08001" y="4531022"/>
            <a:ext cx="472320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42998" y="4531022"/>
            <a:ext cx="512504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accent1"/>
                </a:solidFill>
              </a:defRPr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62201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1" r:id="rId1"/>
    <p:sldLayoutId id="2147483922" r:id="rId2"/>
    <p:sldLayoutId id="2147483923" r:id="rId3"/>
    <p:sldLayoutId id="2147483924" r:id="rId4"/>
    <p:sldLayoutId id="2147483925" r:id="rId5"/>
    <p:sldLayoutId id="2147483926" r:id="rId6"/>
    <p:sldLayoutId id="2147483927" r:id="rId7"/>
    <p:sldLayoutId id="2147483928" r:id="rId8"/>
    <p:sldLayoutId id="2147483929" r:id="rId9"/>
    <p:sldLayoutId id="2147483930" r:id="rId10"/>
    <p:sldLayoutId id="2147483931" r:id="rId11"/>
    <p:sldLayoutId id="2147483932" r:id="rId12"/>
    <p:sldLayoutId id="2147483933" r:id="rId13"/>
    <p:sldLayoutId id="2147483934" r:id="rId14"/>
    <p:sldLayoutId id="2147483935" r:id="rId15"/>
    <p:sldLayoutId id="2147483936" r:id="rId16"/>
  </p:sldLayoutIdLst>
  <p:hf sldNum="0" hdr="0" ftr="0" dt="0"/>
  <p:txStyles>
    <p:titleStyle>
      <a:lvl1pPr algn="l" defTabSz="342900" rtl="0" eaLnBrk="1" latinLnBrk="0" hangingPunct="1">
        <a:spcBef>
          <a:spcPct val="0"/>
        </a:spcBef>
        <a:buNone/>
        <a:defRPr sz="27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57175" indent="-257175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hon.org/2.7/library/stdtypes.html#string-methods" TargetMode="External"/><Relationship Id="rId2" Type="http://schemas.openxmlformats.org/officeDocument/2006/relationships/hyperlink" Target="https://docs.python.org/2/library/string.html" TargetMode="Externa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hon.org/2/library/string.html" TargetMode="External"/><Relationship Id="rId2" Type="http://schemas.openxmlformats.org/officeDocument/2006/relationships/hyperlink" Target="https://pythonhelp.wordpress.com/2013/06/26/brincando-com-listas/" TargetMode="Externa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python.org/2.7/tutorial/datastructures.html#looping-techniques" TargetMode="Externa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python.org/2/tutorial/datastructures.html#tuples-and-sequences" TargetMode="Externa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python.org/2.7/library/stdtypes.html#mapping-types-dict" TargetMode="Externa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python.org/2/library/types.html" TargetMode="Externa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python.org/3/library/functions.html" TargetMode="Externa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python.org/2.7/library/random.html" TargetMode="Externa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cakeerp.com/" TargetMode="External"/><Relationship Id="rId2" Type="http://schemas.openxmlformats.org/officeDocument/2006/relationships/hyperlink" Target="mailto:thais.vergani@cakeerp.com" TargetMode="Externa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python.org/dev/peps/" TargetMode="External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djangoproject.com/en/2.0/ref/models/querysets/" TargetMode="External"/><Relationship Id="rId2" Type="http://schemas.openxmlformats.org/officeDocument/2006/relationships/hyperlink" Target="https://docs.djangoproject.com/en/2.0/ref/models/querysets/#id4" TargetMode="External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hyperlink" Target="https://getbootstrap.com/" TargetMode="External"/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javascripting.com/" TargetMode="External"/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python.org/" TargetMode="Externa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>
            <a:spLocks noGrp="1"/>
          </p:cNvSpPr>
          <p:nvPr>
            <p:ph type="ctrTitle"/>
          </p:nvPr>
        </p:nvSpPr>
        <p:spPr>
          <a:xfrm>
            <a:off x="1649691" y="1302529"/>
            <a:ext cx="5825202" cy="123472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Python</a:t>
            </a:r>
            <a:endParaRPr dirty="0"/>
          </a:p>
        </p:txBody>
      </p:sp>
      <p:pic>
        <p:nvPicPr>
          <p:cNvPr id="63" name="Shape 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89845" y="4175702"/>
            <a:ext cx="1739665" cy="960298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Shape 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36545" y="4426319"/>
            <a:ext cx="2433119" cy="459064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Shape 65"/>
          <p:cNvPicPr preferRelativeResize="0"/>
          <p:nvPr/>
        </p:nvPicPr>
        <p:blipFill rotWithShape="1">
          <a:blip r:embed="rId5">
            <a:alphaModFix/>
          </a:blip>
          <a:srcRect b="13741"/>
          <a:stretch/>
        </p:blipFill>
        <p:spPr>
          <a:xfrm>
            <a:off x="1649691" y="4179452"/>
            <a:ext cx="2630129" cy="960298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6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46" r="83940"/>
          <a:stretch/>
        </p:blipFill>
        <p:spPr>
          <a:xfrm>
            <a:off x="1" y="0"/>
            <a:ext cx="164969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Bibliotecas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PIP - </a:t>
            </a:r>
            <a:r>
              <a:rPr lang="pt-BR" dirty="0"/>
              <a:t>sistema de gerenciamento </a:t>
            </a:r>
            <a:r>
              <a:rPr lang="pt-BR" dirty="0" smtClean="0"/>
              <a:t>dos </a:t>
            </a:r>
            <a:r>
              <a:rPr lang="pt-BR" dirty="0"/>
              <a:t>pacotes </a:t>
            </a:r>
            <a:endParaRPr lang="pt-BR" dirty="0" smtClean="0"/>
          </a:p>
          <a:p>
            <a:pPr marL="0" indent="0">
              <a:buNone/>
            </a:pPr>
            <a:r>
              <a:rPr lang="pt-BR" dirty="0"/>
              <a:t>	</a:t>
            </a:r>
            <a:r>
              <a:rPr lang="pt-BR" dirty="0" err="1" smtClean="0"/>
              <a:t>pip</a:t>
            </a:r>
            <a:r>
              <a:rPr lang="pt-BR" dirty="0" smtClean="0"/>
              <a:t> </a:t>
            </a:r>
            <a:r>
              <a:rPr lang="pt-BR" dirty="0" err="1" smtClean="0"/>
              <a:t>freeze</a:t>
            </a:r>
            <a:r>
              <a:rPr lang="pt-BR" dirty="0" smtClean="0"/>
              <a:t> </a:t>
            </a:r>
          </a:p>
          <a:p>
            <a:pPr marL="0" indent="0">
              <a:buNone/>
            </a:pPr>
            <a:r>
              <a:rPr lang="pt-BR" dirty="0"/>
              <a:t>	</a:t>
            </a:r>
            <a:r>
              <a:rPr lang="pt-BR" dirty="0" err="1" smtClean="0"/>
              <a:t>pip</a:t>
            </a:r>
            <a:r>
              <a:rPr lang="pt-BR" dirty="0" smtClean="0"/>
              <a:t> </a:t>
            </a:r>
            <a:r>
              <a:rPr lang="pt-BR" dirty="0" err="1" smtClean="0"/>
              <a:t>install</a:t>
            </a:r>
            <a:endParaRPr lang="pt-BR" dirty="0" smtClean="0"/>
          </a:p>
          <a:p>
            <a:pPr marL="0" indent="0">
              <a:buNone/>
            </a:pPr>
            <a:r>
              <a:rPr lang="pt-BR" dirty="0"/>
              <a:t>	</a:t>
            </a:r>
            <a:r>
              <a:rPr lang="pt-BR" dirty="0" err="1" smtClean="0"/>
              <a:t>pip</a:t>
            </a:r>
            <a:r>
              <a:rPr lang="pt-BR" dirty="0" smtClean="0"/>
              <a:t> – help (mostra os comandos)</a:t>
            </a:r>
          </a:p>
          <a:p>
            <a:pPr marL="0" indent="0">
              <a:buNone/>
            </a:pPr>
            <a:r>
              <a:rPr lang="pt-BR" dirty="0" smtClean="0"/>
              <a:t>	</a:t>
            </a:r>
            <a:r>
              <a:rPr lang="pt-BR" dirty="0" err="1" smtClean="0"/>
              <a:t>easy_install</a:t>
            </a:r>
            <a:endParaRPr lang="pt-BR" dirty="0" smtClean="0"/>
          </a:p>
          <a:p>
            <a:pPr marL="0" indent="0">
              <a:buNone/>
            </a:pPr>
            <a:r>
              <a:rPr lang="pt-BR" dirty="0" err="1" smtClean="0"/>
              <a:t>IPython</a:t>
            </a:r>
            <a:endParaRPr lang="pt-BR" dirty="0" smtClean="0"/>
          </a:p>
        </p:txBody>
      </p:sp>
    </p:spTree>
    <p:extLst>
      <p:ext uri="{BB962C8B-B14F-4D97-AF65-F5344CB8AC3E}">
        <p14:creationId xmlns:p14="http://schemas.microsoft.com/office/powerpoint/2010/main" val="1009907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Variáveis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Atribuição</a:t>
            </a:r>
          </a:p>
          <a:p>
            <a:r>
              <a:rPr lang="pt-BR" dirty="0" err="1" smtClean="0"/>
              <a:t>Reatribuição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06501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Operadores</a:t>
            </a:r>
            <a:endParaRPr lang="pt-BR" dirty="0"/>
          </a:p>
        </p:txBody>
      </p:sp>
      <p:graphicFrame>
        <p:nvGraphicFramePr>
          <p:cNvPr id="5" name="Tabe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3255431"/>
              </p:ext>
            </p:extLst>
          </p:nvPr>
        </p:nvGraphicFramePr>
        <p:xfrm>
          <a:off x="508001" y="1245035"/>
          <a:ext cx="3421973" cy="2377440"/>
        </p:xfrm>
        <a:graphic>
          <a:graphicData uri="http://schemas.openxmlformats.org/drawingml/2006/table">
            <a:tbl>
              <a:tblPr>
                <a:tableStyleId>{D113A9D2-9D6B-4929-AA2D-F23B5EE8CBE7}</a:tableStyleId>
              </a:tblPr>
              <a:tblGrid>
                <a:gridCol w="726896"/>
                <a:gridCol w="2695077"/>
              </a:tblGrid>
              <a:tr h="0">
                <a:tc>
                  <a:txBody>
                    <a:bodyPr/>
                    <a:lstStyle/>
                    <a:p>
                      <a:pPr algn="l" fontAlgn="base"/>
                      <a:r>
                        <a:rPr lang="pt-BR" dirty="0"/>
                        <a:t>&lt;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pt-BR" dirty="0"/>
                        <a:t>estritamente menos que</a:t>
                      </a: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pPr algn="l" fontAlgn="base"/>
                      <a:r>
                        <a:rPr lang="pt-BR" dirty="0"/>
                        <a:t>&lt;=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pt-BR"/>
                        <a:t>menos ou iqual que</a:t>
                      </a: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pPr algn="l" fontAlgn="base"/>
                      <a:r>
                        <a:rPr lang="pt-BR"/>
                        <a:t>&gt;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pt-BR" dirty="0"/>
                        <a:t>estritamente maior que</a:t>
                      </a: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pPr algn="l" fontAlgn="base"/>
                      <a:r>
                        <a:rPr lang="pt-BR"/>
                        <a:t>&gt;=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pt-BR" dirty="0"/>
                        <a:t>maior ou igual que</a:t>
                      </a: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pPr algn="l" fontAlgn="base"/>
                      <a:r>
                        <a:rPr lang="pt-BR"/>
                        <a:t>==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pt-BR"/>
                        <a:t>igual</a:t>
                      </a: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pPr algn="l" fontAlgn="base"/>
                      <a:r>
                        <a:rPr lang="pt-BR"/>
                        <a:t>!=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pt-BR" dirty="0"/>
                        <a:t>diferente</a:t>
                      </a: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pPr algn="l" fontAlgn="base"/>
                      <a:r>
                        <a:rPr lang="pt-BR"/>
                        <a:t>is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pt-BR"/>
                        <a:t>identidade do objeto</a:t>
                      </a: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pPr algn="l" fontAlgn="base"/>
                      <a:r>
                        <a:rPr lang="pt-BR" dirty="0" err="1"/>
                        <a:t>is</a:t>
                      </a:r>
                      <a:r>
                        <a:rPr lang="pt-BR" dirty="0"/>
                        <a:t> not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pt-BR" dirty="0"/>
                        <a:t>não identidade do </a:t>
                      </a:r>
                      <a:r>
                        <a:rPr lang="pt-BR" dirty="0" smtClean="0"/>
                        <a:t>objeto</a:t>
                      </a:r>
                      <a:endParaRPr lang="pt-BR" dirty="0"/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7" name="Tabe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2196983"/>
              </p:ext>
            </p:extLst>
          </p:nvPr>
        </p:nvGraphicFramePr>
        <p:xfrm>
          <a:off x="4140645" y="1241460"/>
          <a:ext cx="3349653" cy="2080260"/>
        </p:xfrm>
        <a:graphic>
          <a:graphicData uri="http://schemas.openxmlformats.org/drawingml/2006/table">
            <a:tbl>
              <a:tblPr>
                <a:tableStyleId>{D113A9D2-9D6B-4929-AA2D-F23B5EE8CBE7}</a:tableStyleId>
              </a:tblPr>
              <a:tblGrid>
                <a:gridCol w="711534"/>
                <a:gridCol w="2638119"/>
              </a:tblGrid>
              <a:tr h="0">
                <a:tc>
                  <a:txBody>
                    <a:bodyPr/>
                    <a:lstStyle/>
                    <a:p>
                      <a:pPr algn="l" fontAlgn="base"/>
                      <a:r>
                        <a:rPr lang="pt-BR" dirty="0" smtClean="0"/>
                        <a:t>+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pt-BR" smtClean="0"/>
                        <a:t>adição</a:t>
                      </a:r>
                      <a:endParaRPr lang="pt-BR" dirty="0"/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pPr algn="l" fontAlgn="base"/>
                      <a:r>
                        <a:rPr lang="pt-BR" dirty="0" smtClean="0"/>
                        <a:t>-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pt-BR" dirty="0" smtClean="0"/>
                        <a:t>subtração</a:t>
                      </a:r>
                      <a:endParaRPr lang="pt-BR" dirty="0"/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pPr algn="l" fontAlgn="base"/>
                      <a:r>
                        <a:rPr lang="pt-BR" dirty="0" smtClean="0"/>
                        <a:t>*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pt-BR" dirty="0" smtClean="0"/>
                        <a:t>multiplicação</a:t>
                      </a: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pPr algn="l" fontAlgn="base"/>
                      <a:r>
                        <a:rPr lang="pt-BR" dirty="0" smtClean="0"/>
                        <a:t>/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pt-BR" dirty="0" smtClean="0"/>
                        <a:t>divisão</a:t>
                      </a:r>
                      <a:endParaRPr lang="pt-BR" dirty="0"/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pPr algn="l" fontAlgn="base"/>
                      <a:r>
                        <a:rPr lang="pt-BR" dirty="0" smtClean="0"/>
                        <a:t>//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pt-BR" dirty="0" smtClean="0"/>
                        <a:t>divisão inteira</a:t>
                      </a:r>
                      <a:endParaRPr lang="pt-BR" dirty="0"/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pPr algn="l" fontAlgn="base"/>
                      <a:r>
                        <a:rPr lang="pt-BR" dirty="0" smtClean="0"/>
                        <a:t>**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pt-BR" dirty="0" smtClean="0"/>
                        <a:t>exponenciação</a:t>
                      </a:r>
                      <a:endParaRPr lang="pt-BR" dirty="0"/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pPr algn="l" fontAlgn="base"/>
                      <a:r>
                        <a:rPr lang="pt-BR" dirty="0" smtClean="0"/>
                        <a:t>%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pt-BR" dirty="0" smtClean="0"/>
                        <a:t>resto de divisão</a:t>
                      </a:r>
                      <a:endParaRPr lang="pt-BR" dirty="0"/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9" name="Tabela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2876112"/>
              </p:ext>
            </p:extLst>
          </p:nvPr>
        </p:nvGraphicFramePr>
        <p:xfrm>
          <a:off x="4137403" y="3490549"/>
          <a:ext cx="3349653" cy="891540"/>
        </p:xfrm>
        <a:graphic>
          <a:graphicData uri="http://schemas.openxmlformats.org/drawingml/2006/table">
            <a:tbl>
              <a:tblPr>
                <a:tableStyleId>{D113A9D2-9D6B-4929-AA2D-F23B5EE8CBE7}</a:tableStyleId>
              </a:tblPr>
              <a:tblGrid>
                <a:gridCol w="711534"/>
                <a:gridCol w="2638119"/>
              </a:tblGrid>
              <a:tr h="0">
                <a:tc>
                  <a:txBody>
                    <a:bodyPr/>
                    <a:lstStyle/>
                    <a:p>
                      <a:pPr algn="l" fontAlgn="base"/>
                      <a:r>
                        <a:rPr lang="pt-BR" dirty="0" smtClean="0"/>
                        <a:t>or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pt-BR" dirty="0" smtClean="0"/>
                        <a:t>lógico</a:t>
                      </a:r>
                      <a:r>
                        <a:rPr lang="pt-BR" baseline="0" dirty="0" smtClean="0"/>
                        <a:t> ou</a:t>
                      </a:r>
                      <a:endParaRPr lang="pt-BR" dirty="0"/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pPr algn="l" fontAlgn="base"/>
                      <a:r>
                        <a:rPr lang="pt-BR" dirty="0" smtClean="0"/>
                        <a:t>and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pt-BR" dirty="0" smtClean="0"/>
                        <a:t>lógico</a:t>
                      </a:r>
                      <a:r>
                        <a:rPr lang="pt-BR" baseline="0" dirty="0" smtClean="0"/>
                        <a:t> e</a:t>
                      </a:r>
                      <a:endParaRPr lang="pt-BR" dirty="0"/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pPr algn="l" fontAlgn="base"/>
                      <a:r>
                        <a:rPr lang="pt-BR" dirty="0" smtClean="0"/>
                        <a:t>not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pt-BR" dirty="0" smtClean="0"/>
                        <a:t>lógico</a:t>
                      </a:r>
                      <a:r>
                        <a:rPr lang="pt-BR" baseline="0" dirty="0" smtClean="0"/>
                        <a:t> de negação</a:t>
                      </a:r>
                      <a:endParaRPr lang="pt-BR" dirty="0" smtClean="0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13793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Variáveis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Atribuição </a:t>
            </a:r>
            <a:r>
              <a:rPr lang="pt-BR" dirty="0" smtClean="0"/>
              <a:t>Aumentada</a:t>
            </a:r>
            <a:endParaRPr lang="pt-BR" dirty="0"/>
          </a:p>
          <a:p>
            <a:pPr lvl="1"/>
            <a:r>
              <a:rPr lang="pt-BR" dirty="0" smtClean="0"/>
              <a:t>-=, </a:t>
            </a:r>
            <a:r>
              <a:rPr lang="pt-BR" dirty="0"/>
              <a:t>*=, /=, //=, %= e </a:t>
            </a:r>
            <a:r>
              <a:rPr lang="pt-BR" dirty="0" smtClean="0"/>
              <a:t>**=.</a:t>
            </a:r>
          </a:p>
          <a:p>
            <a:r>
              <a:rPr lang="pt-BR" dirty="0" smtClean="0"/>
              <a:t>Convenção para nomes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09051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If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err="1" smtClean="0"/>
              <a:t>If</a:t>
            </a:r>
            <a:r>
              <a:rPr lang="pt-BR" dirty="0" smtClean="0"/>
              <a:t> simples</a:t>
            </a:r>
          </a:p>
          <a:p>
            <a:r>
              <a:rPr lang="pt-BR" dirty="0" smtClean="0"/>
              <a:t>Operador ternário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68157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Exercícios 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9577" y="2136967"/>
            <a:ext cx="2671066" cy="1881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094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Boolean</a:t>
            </a:r>
            <a:r>
              <a:rPr lang="pt-BR" dirty="0" smtClean="0"/>
              <a:t/>
            </a:r>
            <a:br>
              <a:rPr lang="pt-BR" dirty="0" smtClean="0"/>
            </a:b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Uso </a:t>
            </a:r>
            <a:r>
              <a:rPr lang="pt-BR" dirty="0" err="1" smtClean="0"/>
              <a:t>if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66442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Strings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08001" y="1620442"/>
            <a:ext cx="6447501" cy="3165567"/>
          </a:xfrm>
        </p:spPr>
        <p:txBody>
          <a:bodyPr>
            <a:normAutofit lnSpcReduction="10000"/>
          </a:bodyPr>
          <a:lstStyle/>
          <a:p>
            <a:pPr>
              <a:spcBef>
                <a:spcPts val="0"/>
              </a:spcBef>
            </a:pPr>
            <a:r>
              <a:rPr lang="en-US" dirty="0" smtClean="0"/>
              <a:t>M</a:t>
            </a:r>
            <a:r>
              <a:rPr lang="pt-BR" dirty="0" err="1" smtClean="0"/>
              <a:t>étodos</a:t>
            </a:r>
            <a:endParaRPr lang="pt-BR" dirty="0"/>
          </a:p>
          <a:p>
            <a:pPr lvl="1">
              <a:spcBef>
                <a:spcPts val="0"/>
              </a:spcBef>
            </a:pPr>
            <a:r>
              <a:rPr lang="pt-BR" dirty="0" smtClean="0"/>
              <a:t>in</a:t>
            </a:r>
            <a:endParaRPr lang="pt-BR" dirty="0"/>
          </a:p>
          <a:p>
            <a:pPr lvl="1">
              <a:spcBef>
                <a:spcPts val="0"/>
              </a:spcBef>
            </a:pPr>
            <a:r>
              <a:rPr lang="pt-BR" dirty="0" smtClean="0"/>
              <a:t>.</a:t>
            </a:r>
            <a:r>
              <a:rPr lang="pt-BR" dirty="0" err="1" smtClean="0"/>
              <a:t>upper</a:t>
            </a:r>
            <a:r>
              <a:rPr lang="pt-BR" dirty="0"/>
              <a:t>()</a:t>
            </a:r>
          </a:p>
          <a:p>
            <a:pPr lvl="1">
              <a:spcBef>
                <a:spcPts val="0"/>
              </a:spcBef>
            </a:pPr>
            <a:r>
              <a:rPr lang="pt-BR" dirty="0" smtClean="0"/>
              <a:t>.</a:t>
            </a:r>
            <a:r>
              <a:rPr lang="pt-BR" dirty="0" err="1" smtClean="0"/>
              <a:t>lower</a:t>
            </a:r>
            <a:r>
              <a:rPr lang="pt-BR" dirty="0"/>
              <a:t>()</a:t>
            </a:r>
          </a:p>
          <a:p>
            <a:pPr lvl="1">
              <a:spcBef>
                <a:spcPts val="0"/>
              </a:spcBef>
            </a:pPr>
            <a:r>
              <a:rPr lang="pt-BR" dirty="0" smtClean="0"/>
              <a:t>.capitalize</a:t>
            </a:r>
            <a:r>
              <a:rPr lang="pt-BR" dirty="0"/>
              <a:t>()</a:t>
            </a:r>
          </a:p>
          <a:p>
            <a:pPr lvl="1">
              <a:spcBef>
                <a:spcPts val="0"/>
              </a:spcBef>
            </a:pPr>
            <a:r>
              <a:rPr lang="pt-BR" dirty="0" smtClean="0"/>
              <a:t>.</a:t>
            </a:r>
            <a:r>
              <a:rPr lang="pt-BR" dirty="0" err="1" smtClean="0"/>
              <a:t>count</a:t>
            </a:r>
            <a:r>
              <a:rPr lang="pt-BR" dirty="0" smtClean="0"/>
              <a:t>()</a:t>
            </a:r>
          </a:p>
          <a:p>
            <a:pPr lvl="1">
              <a:spcBef>
                <a:spcPts val="0"/>
              </a:spcBef>
            </a:pPr>
            <a:r>
              <a:rPr lang="pt-BR" dirty="0" err="1"/>
              <a:t>format</a:t>
            </a:r>
            <a:r>
              <a:rPr lang="pt-BR" dirty="0" smtClean="0"/>
              <a:t>()</a:t>
            </a:r>
          </a:p>
          <a:p>
            <a:pPr marL="342900" lvl="1" indent="0">
              <a:spcBef>
                <a:spcPts val="0"/>
              </a:spcBef>
              <a:buNone/>
            </a:pPr>
            <a:endParaRPr lang="pt-BR" dirty="0"/>
          </a:p>
          <a:p>
            <a:pPr>
              <a:spcBef>
                <a:spcPts val="0"/>
              </a:spcBef>
            </a:pPr>
            <a:r>
              <a:rPr lang="pt-BR" dirty="0" smtClean="0"/>
              <a:t># Estilo </a:t>
            </a:r>
            <a:r>
              <a:rPr lang="pt-BR" dirty="0"/>
              <a:t>de formatação ruim</a:t>
            </a:r>
            <a:br>
              <a:rPr lang="pt-BR" dirty="0"/>
            </a:br>
            <a:r>
              <a:rPr lang="pt-BR" dirty="0" err="1"/>
              <a:t>print</a:t>
            </a:r>
            <a:r>
              <a:rPr lang="pt-BR" dirty="0"/>
              <a:t>('</a:t>
            </a:r>
            <a:r>
              <a:rPr lang="pt-BR" dirty="0" err="1"/>
              <a:t>hello</a:t>
            </a:r>
            <a:r>
              <a:rPr lang="pt-BR" dirty="0"/>
              <a:t> ' + </a:t>
            </a:r>
            <a:r>
              <a:rPr lang="pt-BR" dirty="0" err="1"/>
              <a:t>name</a:t>
            </a:r>
            <a:r>
              <a:rPr lang="pt-BR" dirty="0"/>
              <a:t> + '!' )</a:t>
            </a:r>
            <a:br>
              <a:rPr lang="pt-BR" dirty="0"/>
            </a:br>
            <a:r>
              <a:rPr lang="pt-BR" dirty="0"/>
              <a:t/>
            </a:r>
            <a:br>
              <a:rPr lang="pt-BR" dirty="0"/>
            </a:br>
            <a:r>
              <a:rPr lang="pt-BR" dirty="0"/>
              <a:t># Estilo de formatação antiga</a:t>
            </a:r>
            <a:br>
              <a:rPr lang="pt-BR" dirty="0"/>
            </a:br>
            <a:r>
              <a:rPr lang="pt-BR" dirty="0" err="1"/>
              <a:t>print</a:t>
            </a:r>
            <a:r>
              <a:rPr lang="pt-BR" dirty="0"/>
              <a:t>('</a:t>
            </a:r>
            <a:r>
              <a:rPr lang="pt-BR" dirty="0" err="1"/>
              <a:t>Hello</a:t>
            </a:r>
            <a:r>
              <a:rPr lang="pt-BR" dirty="0"/>
              <a:t> %s!' % </a:t>
            </a:r>
            <a:r>
              <a:rPr lang="pt-BR" dirty="0" err="1"/>
              <a:t>name</a:t>
            </a:r>
            <a:r>
              <a:rPr lang="pt-BR" dirty="0"/>
              <a:t>)</a:t>
            </a:r>
            <a:br>
              <a:rPr lang="pt-BR" dirty="0"/>
            </a:br>
            <a:r>
              <a:rPr lang="pt-BR" dirty="0"/>
              <a:t/>
            </a:r>
            <a:br>
              <a:rPr lang="pt-BR" dirty="0"/>
            </a:br>
            <a:r>
              <a:rPr lang="pt-BR" dirty="0"/>
              <a:t># Estilo de formatação nova</a:t>
            </a:r>
            <a:br>
              <a:rPr lang="pt-BR" dirty="0"/>
            </a:br>
            <a:r>
              <a:rPr lang="pt-BR" dirty="0" err="1"/>
              <a:t>print</a:t>
            </a:r>
            <a:r>
              <a:rPr lang="pt-BR" dirty="0"/>
              <a:t>('</a:t>
            </a:r>
            <a:r>
              <a:rPr lang="pt-BR" dirty="0" err="1"/>
              <a:t>Hello</a:t>
            </a:r>
            <a:r>
              <a:rPr lang="pt-BR" dirty="0"/>
              <a:t> {}!'.</a:t>
            </a:r>
            <a:r>
              <a:rPr lang="pt-BR" dirty="0" err="1"/>
              <a:t>format</a:t>
            </a:r>
            <a:r>
              <a:rPr lang="pt-BR" dirty="0"/>
              <a:t>(</a:t>
            </a:r>
            <a:r>
              <a:rPr lang="pt-BR" dirty="0" err="1"/>
              <a:t>name</a:t>
            </a:r>
            <a:r>
              <a:rPr lang="pt-BR" dirty="0" smtClean="0"/>
              <a:t>))</a:t>
            </a:r>
          </a:p>
          <a:p>
            <a:endParaRPr lang="pt-BR" dirty="0"/>
          </a:p>
        </p:txBody>
      </p:sp>
      <p:sp>
        <p:nvSpPr>
          <p:cNvPr id="4" name="CaixaDeTexto 3"/>
          <p:cNvSpPr txBox="1"/>
          <p:nvPr/>
        </p:nvSpPr>
        <p:spPr>
          <a:xfrm>
            <a:off x="628650" y="1010840"/>
            <a:ext cx="52661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hlinkClick r:id="rId2"/>
              </a:rPr>
              <a:t>https://</a:t>
            </a:r>
            <a:r>
              <a:rPr lang="pt-BR" dirty="0" smtClean="0">
                <a:hlinkClick r:id="rId2"/>
              </a:rPr>
              <a:t>docs.python.org/2/library/string.html</a:t>
            </a:r>
            <a:endParaRPr lang="pt-BR" dirty="0" smtClean="0"/>
          </a:p>
          <a:p>
            <a:r>
              <a:rPr lang="pt-BR" dirty="0">
                <a:hlinkClick r:id="rId3"/>
              </a:rPr>
              <a:t>https://</a:t>
            </a:r>
            <a:r>
              <a:rPr lang="pt-BR" dirty="0" smtClean="0">
                <a:hlinkClick r:id="rId3"/>
              </a:rPr>
              <a:t>docs.python.org/2.7/library/stdtypes.html#string-methods</a:t>
            </a:r>
            <a:r>
              <a:rPr lang="pt-BR" dirty="0" smtClean="0"/>
              <a:t>  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61919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Listas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08001" y="1620442"/>
            <a:ext cx="6447501" cy="3523058"/>
          </a:xfrm>
        </p:spPr>
        <p:txBody>
          <a:bodyPr>
            <a:norm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BR" altLang="pt-BR" dirty="0" smtClean="0"/>
              <a:t>Uma lista é uma </a:t>
            </a:r>
            <a:r>
              <a:rPr lang="pt-BR" altLang="pt-BR" dirty="0"/>
              <a:t>coleção </a:t>
            </a:r>
            <a:r>
              <a:rPr lang="pt-BR" altLang="pt-BR" dirty="0" smtClean="0"/>
              <a:t>ordenada</a:t>
            </a:r>
            <a:endParaRPr lang="pt-BR" altLang="pt-BR" dirty="0"/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pt-BR" altLang="pt-BR" dirty="0" smtClean="0"/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BR" altLang="pt-BR" dirty="0" err="1" smtClean="0"/>
              <a:t>append</a:t>
            </a:r>
            <a:r>
              <a:rPr lang="pt-BR" altLang="pt-BR" dirty="0" smtClean="0"/>
              <a:t>(</a:t>
            </a:r>
            <a:r>
              <a:rPr lang="pt-BR" altLang="pt-BR" dirty="0" err="1" smtClean="0"/>
              <a:t>novo_elemento</a:t>
            </a:r>
            <a:r>
              <a:rPr lang="pt-BR" altLang="pt-BR" dirty="0" smtClean="0"/>
              <a:t>)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BR" altLang="pt-BR" dirty="0" err="1" smtClean="0"/>
              <a:t>extend</a:t>
            </a:r>
            <a:r>
              <a:rPr lang="pt-BR" altLang="pt-BR" dirty="0" smtClean="0"/>
              <a:t>(</a:t>
            </a:r>
            <a:r>
              <a:rPr lang="pt-BR" altLang="pt-BR" dirty="0" err="1" smtClean="0"/>
              <a:t>segunda_lista</a:t>
            </a:r>
            <a:r>
              <a:rPr lang="pt-BR" altLang="pt-BR" dirty="0" smtClean="0"/>
              <a:t>)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BR" altLang="pt-BR" dirty="0" err="1" smtClean="0"/>
              <a:t>insert</a:t>
            </a:r>
            <a:r>
              <a:rPr lang="pt-BR" altLang="pt-BR" dirty="0" smtClean="0"/>
              <a:t>(</a:t>
            </a:r>
            <a:r>
              <a:rPr lang="pt-BR" altLang="pt-BR" dirty="0" err="1" smtClean="0"/>
              <a:t>posicao</a:t>
            </a:r>
            <a:r>
              <a:rPr lang="pt-BR" altLang="pt-BR" dirty="0" smtClean="0"/>
              <a:t>, </a:t>
            </a:r>
            <a:r>
              <a:rPr lang="pt-BR" altLang="pt-BR" dirty="0" err="1" smtClean="0"/>
              <a:t>novo_elemento</a:t>
            </a:r>
            <a:r>
              <a:rPr lang="pt-BR" altLang="pt-BR" dirty="0" smtClean="0"/>
              <a:t>)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BR" altLang="pt-BR" dirty="0" smtClean="0"/>
              <a:t>remove(</a:t>
            </a:r>
            <a:r>
              <a:rPr lang="pt-BR" altLang="pt-BR" dirty="0" err="1" smtClean="0"/>
              <a:t>valor_do_elemento</a:t>
            </a:r>
            <a:r>
              <a:rPr lang="pt-BR" altLang="pt-BR" dirty="0" smtClean="0"/>
              <a:t>)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BR" altLang="pt-BR" dirty="0" smtClean="0"/>
              <a:t>pop(</a:t>
            </a:r>
            <a:r>
              <a:rPr lang="pt-BR" altLang="pt-BR" dirty="0" err="1" smtClean="0"/>
              <a:t>posicao</a:t>
            </a:r>
            <a:r>
              <a:rPr lang="pt-BR" altLang="pt-BR" dirty="0" smtClean="0"/>
              <a:t>) 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BR" altLang="pt-BR" dirty="0" smtClean="0"/>
              <a:t>index(</a:t>
            </a:r>
            <a:r>
              <a:rPr lang="pt-BR" altLang="pt-BR" dirty="0" err="1" smtClean="0"/>
              <a:t>valor_do_elemento</a:t>
            </a:r>
            <a:r>
              <a:rPr lang="pt-BR" altLang="pt-BR" dirty="0" smtClean="0"/>
              <a:t>)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BR" altLang="pt-BR" dirty="0" err="1" smtClean="0"/>
              <a:t>count</a:t>
            </a:r>
            <a:r>
              <a:rPr lang="pt-BR" altLang="pt-BR" dirty="0" smtClean="0"/>
              <a:t>(</a:t>
            </a:r>
            <a:r>
              <a:rPr lang="pt-BR" altLang="pt-BR" dirty="0" err="1" smtClean="0"/>
              <a:t>valor_do_elemento</a:t>
            </a:r>
            <a:r>
              <a:rPr lang="pt-BR" altLang="pt-BR" dirty="0" smtClean="0"/>
              <a:t>)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BR" altLang="pt-BR" dirty="0" err="1" smtClean="0"/>
              <a:t>sort</a:t>
            </a:r>
            <a:r>
              <a:rPr lang="pt-BR" altLang="pt-BR" dirty="0" smtClean="0"/>
              <a:t>(</a:t>
            </a:r>
            <a:r>
              <a:rPr lang="pt-BR" altLang="pt-BR" dirty="0" err="1" smtClean="0"/>
              <a:t>cmp</a:t>
            </a:r>
            <a:r>
              <a:rPr lang="pt-BR" altLang="pt-BR" dirty="0" smtClean="0"/>
              <a:t>=</a:t>
            </a:r>
            <a:r>
              <a:rPr lang="pt-BR" altLang="pt-BR" dirty="0" err="1" smtClean="0"/>
              <a:t>None</a:t>
            </a:r>
            <a:r>
              <a:rPr lang="pt-BR" altLang="pt-BR" dirty="0" smtClean="0"/>
              <a:t>, </a:t>
            </a:r>
            <a:r>
              <a:rPr lang="pt-BR" altLang="pt-BR" dirty="0" err="1" smtClean="0"/>
              <a:t>key</a:t>
            </a:r>
            <a:r>
              <a:rPr lang="pt-BR" altLang="pt-BR" dirty="0" smtClean="0"/>
              <a:t>=</a:t>
            </a:r>
            <a:r>
              <a:rPr lang="pt-BR" altLang="pt-BR" dirty="0" err="1" smtClean="0"/>
              <a:t>None</a:t>
            </a:r>
            <a:r>
              <a:rPr lang="pt-BR" altLang="pt-BR" dirty="0" smtClean="0"/>
              <a:t>, </a:t>
            </a:r>
            <a:r>
              <a:rPr lang="pt-BR" altLang="pt-BR" dirty="0" smtClean="0"/>
              <a:t>reverse=False)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BR" altLang="pt-BR" dirty="0" smtClean="0"/>
              <a:t>reverse</a:t>
            </a:r>
            <a:r>
              <a:rPr lang="pt-BR" altLang="pt-BR" dirty="0" smtClean="0"/>
              <a:t>()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BR" altLang="pt-BR" dirty="0" err="1" smtClean="0"/>
              <a:t>len</a:t>
            </a:r>
            <a:r>
              <a:rPr lang="pt-BR" altLang="pt-BR" dirty="0" smtClean="0"/>
              <a:t>(lista</a:t>
            </a:r>
            <a:r>
              <a:rPr lang="pt-BR" altLang="pt-BR" dirty="0" smtClean="0"/>
              <a:t>)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BR" altLang="pt-BR" dirty="0" err="1" smtClean="0"/>
              <a:t>del</a:t>
            </a:r>
            <a:endParaRPr lang="pt-BR" altLang="pt-BR" dirty="0" smtClean="0"/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BR" dirty="0" err="1"/>
              <a:t>list</a:t>
            </a:r>
            <a:r>
              <a:rPr lang="pt-BR" dirty="0"/>
              <a:t> </a:t>
            </a:r>
            <a:r>
              <a:rPr lang="pt-BR" dirty="0" err="1" smtClean="0"/>
              <a:t>comprehension</a:t>
            </a:r>
            <a:endParaRPr lang="pt-BR" dirty="0" smtClean="0"/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BR" dirty="0">
                <a:hlinkClick r:id="rId2"/>
              </a:rPr>
              <a:t>https://pythonhelp.wordpress.com/2013/06/26/brincando-com-listas</a:t>
            </a:r>
            <a:r>
              <a:rPr lang="pt-BR" dirty="0" smtClean="0">
                <a:hlinkClick r:id="rId2"/>
              </a:rPr>
              <a:t>/</a:t>
            </a:r>
            <a:r>
              <a:rPr lang="pt-BR" dirty="0" smtClean="0"/>
              <a:t> </a:t>
            </a:r>
            <a:endParaRPr lang="pt-BR" dirty="0" smtClean="0"/>
          </a:p>
        </p:txBody>
      </p:sp>
      <p:sp>
        <p:nvSpPr>
          <p:cNvPr id="4" name="CaixaDeTexto 3"/>
          <p:cNvSpPr txBox="1"/>
          <p:nvPr/>
        </p:nvSpPr>
        <p:spPr>
          <a:xfrm>
            <a:off x="628650" y="1010840"/>
            <a:ext cx="36054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hlinkClick r:id="rId3"/>
              </a:rPr>
              <a:t>https://</a:t>
            </a:r>
            <a:r>
              <a:rPr lang="pt-BR" dirty="0" smtClean="0">
                <a:hlinkClick r:id="rId3"/>
              </a:rPr>
              <a:t>docs.python.org/2/library/string.html</a:t>
            </a:r>
            <a:r>
              <a:rPr lang="pt-BR" dirty="0" smtClean="0"/>
              <a:t> 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48206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Slicing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s[1</a:t>
            </a:r>
            <a:r>
              <a:rPr lang="pt-BR" dirty="0"/>
              <a:t>]</a:t>
            </a:r>
          </a:p>
          <a:p>
            <a:r>
              <a:rPr lang="pt-BR" dirty="0"/>
              <a:t>Índice </a:t>
            </a:r>
            <a:r>
              <a:rPr lang="pt-BR" dirty="0" smtClean="0"/>
              <a:t>negativo: </a:t>
            </a:r>
            <a:r>
              <a:rPr lang="pt-BR" dirty="0"/>
              <a:t>s[-1]</a:t>
            </a:r>
          </a:p>
          <a:p>
            <a:r>
              <a:rPr lang="pt-BR" dirty="0" smtClean="0"/>
              <a:t>Fatias:</a:t>
            </a:r>
          </a:p>
          <a:p>
            <a:pPr lvl="1"/>
            <a:r>
              <a:rPr lang="pt-BR" dirty="0" smtClean="0"/>
              <a:t>Sintaxe </a:t>
            </a:r>
            <a:r>
              <a:rPr lang="pt-BR" dirty="0"/>
              <a:t>básica é s[</a:t>
            </a:r>
            <a:r>
              <a:rPr lang="pt-BR" dirty="0" err="1"/>
              <a:t>inicio:final</a:t>
            </a:r>
            <a:r>
              <a:rPr lang="pt-BR" dirty="0"/>
              <a:t>]: s[1:4]</a:t>
            </a:r>
          </a:p>
          <a:p>
            <a:pPr lvl="1"/>
            <a:r>
              <a:rPr lang="pt-BR" dirty="0"/>
              <a:t>Fatiando no inicio da </a:t>
            </a:r>
            <a:r>
              <a:rPr lang="pt-BR" dirty="0" err="1"/>
              <a:t>string</a:t>
            </a:r>
            <a:r>
              <a:rPr lang="pt-BR" dirty="0"/>
              <a:t>: s[:5]</a:t>
            </a:r>
          </a:p>
          <a:p>
            <a:pPr lvl="1"/>
            <a:r>
              <a:rPr lang="pt-BR" dirty="0"/>
              <a:t>Fatiando até o final da </a:t>
            </a:r>
            <a:r>
              <a:rPr lang="pt-BR" dirty="0" err="1"/>
              <a:t>string</a:t>
            </a:r>
            <a:r>
              <a:rPr lang="pt-BR" dirty="0"/>
              <a:t>: s[3:]</a:t>
            </a:r>
          </a:p>
          <a:p>
            <a:pPr lvl="1"/>
            <a:r>
              <a:rPr lang="pt-BR" dirty="0"/>
              <a:t>Índice negativo também pode ser usado em fatias: s[-3:-1]</a:t>
            </a:r>
          </a:p>
        </p:txBody>
      </p:sp>
    </p:spTree>
    <p:extLst>
      <p:ext uri="{BB962C8B-B14F-4D97-AF65-F5344CB8AC3E}">
        <p14:creationId xmlns:p14="http://schemas.microsoft.com/office/powerpoint/2010/main" val="1662414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Cronograma</a:t>
            </a:r>
            <a:endParaRPr lang="pt-BR" dirty="0"/>
          </a:p>
        </p:txBody>
      </p:sp>
      <p:graphicFrame>
        <p:nvGraphicFramePr>
          <p:cNvPr id="4" name="Tabe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3540796"/>
              </p:ext>
            </p:extLst>
          </p:nvPr>
        </p:nvGraphicFramePr>
        <p:xfrm>
          <a:off x="508001" y="1281395"/>
          <a:ext cx="8225032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6258"/>
                <a:gridCol w="2056258"/>
                <a:gridCol w="2056258"/>
                <a:gridCol w="2056258"/>
              </a:tblGrid>
              <a:tr h="370840">
                <a:tc>
                  <a:txBody>
                    <a:bodyPr/>
                    <a:lstStyle/>
                    <a:p>
                      <a:r>
                        <a:rPr lang="pt-BR" dirty="0" smtClean="0"/>
                        <a:t>Aula 1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Aula 2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Aula 3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Aula 4</a:t>
                      </a:r>
                      <a:endParaRPr lang="pt-B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 smtClean="0"/>
                        <a:t>Apresentação 1hr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Se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Orientação a Objeto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HTML</a:t>
                      </a:r>
                      <a:endParaRPr lang="pt-B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 smtClean="0"/>
                        <a:t>Sintaxe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Laços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Classes e objetos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JS</a:t>
                      </a:r>
                      <a:endParaRPr lang="pt-B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 smtClean="0"/>
                        <a:t>Instalação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Funções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Métodos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CSS</a:t>
                      </a:r>
                      <a:endParaRPr lang="pt-B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 err="1" smtClean="0"/>
                        <a:t>Virtualenv</a:t>
                      </a:r>
                      <a:endParaRPr lang="pt-BR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3429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 err="1" smtClean="0"/>
                        <a:t>Buit</a:t>
                      </a:r>
                      <a:r>
                        <a:rPr lang="pt-BR" dirty="0" smtClean="0"/>
                        <a:t> in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Herança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GIT</a:t>
                      </a:r>
                      <a:endParaRPr lang="pt-B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 smtClean="0"/>
                        <a:t>Bibliotecas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err="1" smtClean="0"/>
                        <a:t>Datetime</a:t>
                      </a:r>
                      <a:r>
                        <a:rPr lang="pt-BR" dirty="0" smtClean="0"/>
                        <a:t> e</a:t>
                      </a:r>
                      <a:r>
                        <a:rPr lang="pt-BR" baseline="0" dirty="0" smtClean="0"/>
                        <a:t> </a:t>
                      </a:r>
                      <a:r>
                        <a:rPr lang="pt-BR" baseline="0" dirty="0" err="1" smtClean="0"/>
                        <a:t>Random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err="1" smtClean="0"/>
                        <a:t>Django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err="1" smtClean="0"/>
                        <a:t>APIs</a:t>
                      </a:r>
                      <a:endParaRPr lang="pt-B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 smtClean="0"/>
                        <a:t>Operadores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Exceções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Criar</a:t>
                      </a:r>
                      <a:r>
                        <a:rPr lang="pt-BR" baseline="0" dirty="0" smtClean="0"/>
                        <a:t> </a:t>
                      </a:r>
                      <a:r>
                        <a:rPr lang="pt-BR" baseline="0" dirty="0" err="1" smtClean="0"/>
                        <a:t>app</a:t>
                      </a:r>
                      <a:endParaRPr lang="pt-BR" baseline="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err="1" smtClean="0"/>
                        <a:t>Dojo</a:t>
                      </a:r>
                      <a:endParaRPr lang="pt-B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 smtClean="0"/>
                        <a:t>Variáveis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err="1" smtClean="0"/>
                        <a:t>URLs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 smtClean="0"/>
                        <a:t>Tipos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05337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Estruturas de Laço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For </a:t>
            </a:r>
          </a:p>
          <a:p>
            <a:pPr lvl="1"/>
            <a:r>
              <a:rPr lang="pt-BR" dirty="0"/>
              <a:t>in</a:t>
            </a:r>
          </a:p>
          <a:p>
            <a:r>
              <a:rPr lang="pt-BR" dirty="0" err="1"/>
              <a:t>While</a:t>
            </a:r>
            <a:endParaRPr lang="pt-BR" dirty="0"/>
          </a:p>
          <a:p>
            <a:r>
              <a:rPr lang="pt-BR" dirty="0"/>
              <a:t>Continue</a:t>
            </a:r>
          </a:p>
          <a:p>
            <a:r>
              <a:rPr lang="pt-BR" dirty="0" smtClean="0"/>
              <a:t>Break</a:t>
            </a:r>
            <a:endParaRPr lang="pt-BR" dirty="0"/>
          </a:p>
          <a:p>
            <a:r>
              <a:rPr lang="pt-BR" dirty="0" err="1"/>
              <a:t>Enumerate</a:t>
            </a:r>
            <a:endParaRPr lang="pt-BR" dirty="0"/>
          </a:p>
          <a:p>
            <a:r>
              <a:rPr lang="pt-BR" dirty="0"/>
              <a:t>Range </a:t>
            </a:r>
          </a:p>
          <a:p>
            <a:r>
              <a:rPr lang="pt-BR" dirty="0"/>
              <a:t>Zip</a:t>
            </a:r>
          </a:p>
          <a:p>
            <a:r>
              <a:rPr lang="pt-BR" dirty="0" err="1"/>
              <a:t>Sorted</a:t>
            </a:r>
            <a:r>
              <a:rPr lang="pt-BR" dirty="0"/>
              <a:t> </a:t>
            </a:r>
          </a:p>
          <a:p>
            <a:endParaRPr lang="pt-BR" dirty="0"/>
          </a:p>
        </p:txBody>
      </p:sp>
      <p:sp>
        <p:nvSpPr>
          <p:cNvPr id="6" name="CaixaDeTexto 5"/>
          <p:cNvSpPr txBox="1"/>
          <p:nvPr/>
        </p:nvSpPr>
        <p:spPr>
          <a:xfrm>
            <a:off x="628650" y="1010840"/>
            <a:ext cx="60516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hlinkClick r:id="rId2"/>
              </a:rPr>
              <a:t>https://</a:t>
            </a:r>
            <a:r>
              <a:rPr lang="pt-BR" dirty="0" smtClean="0">
                <a:hlinkClick r:id="rId2"/>
              </a:rPr>
              <a:t>docs.python.org/2.7/tutorial/datastructures.html#looping-techniques</a:t>
            </a:r>
            <a:r>
              <a:rPr lang="pt-BR" dirty="0" smtClean="0"/>
              <a:t> 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18015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Exercícios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28102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Tuplas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08001" y="1630169"/>
            <a:ext cx="6447501" cy="2910580"/>
          </a:xfrm>
        </p:spPr>
        <p:txBody>
          <a:bodyPr/>
          <a:lstStyle/>
          <a:p>
            <a:r>
              <a:rPr lang="pt-BR" dirty="0" smtClean="0"/>
              <a:t>Imutáveis</a:t>
            </a:r>
          </a:p>
          <a:p>
            <a:r>
              <a:rPr lang="pt-BR" dirty="0" smtClean="0"/>
              <a:t>Métodos</a:t>
            </a:r>
          </a:p>
          <a:p>
            <a:pPr lvl="1"/>
            <a:r>
              <a:rPr lang="pt-BR" dirty="0" smtClean="0"/>
              <a:t>index()</a:t>
            </a:r>
          </a:p>
          <a:p>
            <a:pPr lvl="1"/>
            <a:r>
              <a:rPr lang="pt-BR" dirty="0" err="1" smtClean="0"/>
              <a:t>count</a:t>
            </a:r>
            <a:r>
              <a:rPr lang="pt-BR" dirty="0" smtClean="0"/>
              <a:t>()</a:t>
            </a:r>
          </a:p>
          <a:p>
            <a:r>
              <a:rPr lang="pt-BR" i="1" dirty="0" err="1"/>
              <a:t>S</a:t>
            </a:r>
            <a:r>
              <a:rPr lang="pt-BR" i="1" dirty="0" err="1" smtClean="0"/>
              <a:t>equence</a:t>
            </a:r>
            <a:r>
              <a:rPr lang="pt-BR" i="1" dirty="0" smtClean="0"/>
              <a:t> </a:t>
            </a:r>
            <a:r>
              <a:rPr lang="pt-BR" i="1" dirty="0" err="1"/>
              <a:t>U</a:t>
            </a:r>
            <a:r>
              <a:rPr lang="pt-BR" i="1" dirty="0" err="1" smtClean="0"/>
              <a:t>npacking</a:t>
            </a:r>
            <a:r>
              <a:rPr lang="pt-BR" dirty="0"/>
              <a:t> </a:t>
            </a:r>
            <a:endParaRPr lang="pt-BR" dirty="0" smtClean="0"/>
          </a:p>
        </p:txBody>
      </p:sp>
      <p:sp>
        <p:nvSpPr>
          <p:cNvPr id="4" name="CaixaDeTexto 3"/>
          <p:cNvSpPr txBox="1"/>
          <p:nvPr/>
        </p:nvSpPr>
        <p:spPr>
          <a:xfrm>
            <a:off x="628650" y="1010840"/>
            <a:ext cx="61606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hlinkClick r:id="rId2"/>
              </a:rPr>
              <a:t>https://</a:t>
            </a:r>
            <a:r>
              <a:rPr lang="pt-BR" dirty="0" smtClean="0">
                <a:hlinkClick r:id="rId2"/>
              </a:rPr>
              <a:t>docs.python.org/2/tutorial/datastructures.html#tuples-and-sequences</a:t>
            </a:r>
            <a:r>
              <a:rPr lang="pt-BR" dirty="0" smtClean="0"/>
              <a:t> 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1513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Dicionários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pt-BR" dirty="0" err="1"/>
              <a:t>copy</a:t>
            </a:r>
            <a:r>
              <a:rPr lang="pt-BR" dirty="0"/>
              <a:t>()</a:t>
            </a:r>
          </a:p>
          <a:p>
            <a:r>
              <a:rPr lang="pt-BR" dirty="0" err="1"/>
              <a:t>get</a:t>
            </a:r>
            <a:r>
              <a:rPr lang="pt-BR" dirty="0"/>
              <a:t>()</a:t>
            </a:r>
          </a:p>
          <a:p>
            <a:r>
              <a:rPr lang="pt-BR" dirty="0" err="1"/>
              <a:t>del</a:t>
            </a:r>
            <a:r>
              <a:rPr lang="pt-BR" dirty="0"/>
              <a:t>()</a:t>
            </a:r>
          </a:p>
          <a:p>
            <a:r>
              <a:rPr lang="pt-BR" dirty="0" err="1"/>
              <a:t>keys</a:t>
            </a:r>
            <a:r>
              <a:rPr lang="pt-BR" dirty="0"/>
              <a:t>()</a:t>
            </a:r>
          </a:p>
          <a:p>
            <a:r>
              <a:rPr lang="pt-BR" dirty="0" err="1"/>
              <a:t>clear</a:t>
            </a:r>
            <a:r>
              <a:rPr lang="pt-BR" dirty="0"/>
              <a:t>()</a:t>
            </a:r>
          </a:p>
          <a:p>
            <a:r>
              <a:rPr lang="pt-BR" dirty="0" err="1"/>
              <a:t>has_key</a:t>
            </a:r>
            <a:r>
              <a:rPr lang="pt-BR" dirty="0"/>
              <a:t>()</a:t>
            </a:r>
          </a:p>
          <a:p>
            <a:r>
              <a:rPr lang="pt-BR" dirty="0" err="1"/>
              <a:t>items</a:t>
            </a:r>
            <a:r>
              <a:rPr lang="pt-BR" dirty="0" smtClean="0"/>
              <a:t>()</a:t>
            </a:r>
          </a:p>
          <a:p>
            <a:r>
              <a:rPr lang="pt-BR" dirty="0" err="1" smtClean="0"/>
              <a:t>dict</a:t>
            </a:r>
            <a:r>
              <a:rPr lang="pt-BR" dirty="0" smtClean="0"/>
              <a:t> </a:t>
            </a:r>
            <a:r>
              <a:rPr lang="pt-BR" dirty="0" err="1" smtClean="0"/>
              <a:t>compreension</a:t>
            </a:r>
            <a:endParaRPr lang="pt-BR" dirty="0" smtClean="0"/>
          </a:p>
          <a:p>
            <a:pPr lvl="1"/>
            <a:r>
              <a:rPr lang="en-US" dirty="0"/>
              <a:t>d = </a:t>
            </a:r>
            <a:r>
              <a:rPr lang="en-US" dirty="0" err="1"/>
              <a:t>dict</a:t>
            </a:r>
            <a:r>
              <a:rPr lang="en-US" dirty="0"/>
              <a:t>((key, value) for (key, value) in </a:t>
            </a:r>
            <a:r>
              <a:rPr lang="en-US" dirty="0" err="1"/>
              <a:t>iterable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d = {key: value for (key, value) in </a:t>
            </a:r>
            <a:r>
              <a:rPr lang="en-US" dirty="0" err="1"/>
              <a:t>iterable</a:t>
            </a:r>
            <a:r>
              <a:rPr lang="en-US" dirty="0" smtClean="0"/>
              <a:t>}</a:t>
            </a:r>
            <a:endParaRPr lang="pt-BR" dirty="0"/>
          </a:p>
          <a:p>
            <a:pPr marL="0" indent="0">
              <a:buNone/>
            </a:pPr>
            <a:endParaRPr lang="pt-BR" dirty="0"/>
          </a:p>
        </p:txBody>
      </p:sp>
      <p:sp>
        <p:nvSpPr>
          <p:cNvPr id="4" name="CaixaDeTexto 3"/>
          <p:cNvSpPr txBox="1"/>
          <p:nvPr/>
        </p:nvSpPr>
        <p:spPr>
          <a:xfrm>
            <a:off x="628650" y="1010840"/>
            <a:ext cx="55451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hlinkClick r:id="rId2"/>
              </a:rPr>
              <a:t>https://</a:t>
            </a:r>
            <a:r>
              <a:rPr lang="pt-BR" dirty="0" smtClean="0">
                <a:hlinkClick r:id="rId2"/>
              </a:rPr>
              <a:t>docs.python.org/2.7/library/stdtypes.html#mapping-types-dict</a:t>
            </a:r>
            <a:r>
              <a:rPr lang="pt-BR" dirty="0" smtClean="0"/>
              <a:t> 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1017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Tipos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err="1" smtClean="0"/>
              <a:t>Tipagem</a:t>
            </a:r>
            <a:r>
              <a:rPr lang="pt-BR" dirty="0" smtClean="0"/>
              <a:t> </a:t>
            </a:r>
            <a:r>
              <a:rPr lang="pt-BR" dirty="0"/>
              <a:t>dinâmica </a:t>
            </a:r>
            <a:r>
              <a:rPr lang="pt-BR" dirty="0" smtClean="0"/>
              <a:t>forte</a:t>
            </a:r>
          </a:p>
          <a:p>
            <a:r>
              <a:rPr lang="pt-BR" dirty="0" smtClean="0">
                <a:sym typeface="Consolas"/>
              </a:rPr>
              <a:t>a </a:t>
            </a:r>
            <a:r>
              <a:rPr lang="pt-BR" dirty="0">
                <a:sym typeface="Consolas"/>
              </a:rPr>
              <a:t>= b = c = 1</a:t>
            </a:r>
            <a:br>
              <a:rPr lang="pt-BR" dirty="0">
                <a:sym typeface="Consolas"/>
              </a:rPr>
            </a:br>
            <a:endParaRPr lang="pt-BR" dirty="0" smtClean="0">
              <a:sym typeface="Consolas"/>
            </a:endParaRPr>
          </a:p>
          <a:p>
            <a:pPr marL="0" lvl="0" indent="0">
              <a:lnSpc>
                <a:spcPct val="171429"/>
              </a:lnSpc>
              <a:spcBef>
                <a:spcPts val="600"/>
              </a:spcBef>
              <a:buNone/>
            </a:pPr>
            <a:endParaRPr lang="pt-BR" dirty="0"/>
          </a:p>
          <a:p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628650" y="1010840"/>
            <a:ext cx="36487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0800" marR="50800" lvl="0">
              <a:buClr>
                <a:schemeClr val="dk1"/>
              </a:buClr>
              <a:buSzPts val="1100"/>
            </a:pPr>
            <a:r>
              <a:rPr lang="pt-BR" dirty="0">
                <a:hlinkClick r:id="rId2"/>
              </a:rPr>
              <a:t>https://docs.python.org/2/library/types.html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05878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Exercícios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086006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Funções e métodos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Comparação com </a:t>
            </a:r>
            <a:r>
              <a:rPr lang="pt-BR" dirty="0" err="1" smtClean="0"/>
              <a:t>java</a:t>
            </a:r>
            <a:endParaRPr lang="pt-BR" dirty="0" smtClean="0"/>
          </a:p>
          <a:p>
            <a:pPr lvl="1"/>
            <a:r>
              <a:rPr lang="pt-BR" dirty="0" smtClean="0"/>
              <a:t>Dois </a:t>
            </a:r>
            <a:r>
              <a:rPr lang="pt-BR" dirty="0"/>
              <a:t>pontos (:) indica o início de um bloco</a:t>
            </a:r>
          </a:p>
          <a:p>
            <a:pPr lvl="1"/>
            <a:r>
              <a:rPr lang="pt-BR" dirty="0"/>
              <a:t>As linhas seguintes são endentadas</a:t>
            </a:r>
          </a:p>
          <a:p>
            <a:pPr lvl="1"/>
            <a:r>
              <a:rPr lang="pt-BR" dirty="0"/>
              <a:t>Declaração de função não especifica o tipo de retorno</a:t>
            </a:r>
          </a:p>
          <a:p>
            <a:pPr lvl="1"/>
            <a:r>
              <a:rPr lang="pt-BR" dirty="0"/>
              <a:t>Todas as funções retornam um valor (</a:t>
            </a:r>
            <a:r>
              <a:rPr lang="pt-BR" dirty="0" err="1"/>
              <a:t>None</a:t>
            </a:r>
            <a:r>
              <a:rPr lang="pt-BR" dirty="0"/>
              <a:t> se não for especificado)</a:t>
            </a:r>
          </a:p>
          <a:p>
            <a:r>
              <a:rPr lang="pt-BR" dirty="0" smtClean="0"/>
              <a:t>Passagem </a:t>
            </a:r>
            <a:r>
              <a:rPr lang="pt-BR" dirty="0"/>
              <a:t>de </a:t>
            </a:r>
            <a:r>
              <a:rPr lang="pt-BR" dirty="0" smtClean="0"/>
              <a:t>parâmetros</a:t>
            </a:r>
          </a:p>
          <a:p>
            <a:pPr lvl="1"/>
            <a:r>
              <a:rPr lang="pt-BR" dirty="0"/>
              <a:t>Tipos de dados parametrizados não são especificados</a:t>
            </a:r>
          </a:p>
          <a:p>
            <a:pPr lvl="1"/>
            <a:endParaRPr lang="pt-BR" dirty="0"/>
          </a:p>
          <a:p>
            <a:r>
              <a:rPr lang="pt-BR" dirty="0"/>
              <a:t>Parâmetros </a:t>
            </a:r>
            <a:r>
              <a:rPr lang="pt-BR" dirty="0" smtClean="0"/>
              <a:t>default</a:t>
            </a:r>
          </a:p>
          <a:p>
            <a:pPr marL="0" indent="0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06338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Built</a:t>
            </a:r>
            <a:r>
              <a:rPr lang="pt-BR" dirty="0" smtClean="0"/>
              <a:t> in </a:t>
            </a:r>
            <a:r>
              <a:rPr lang="pt-BR" dirty="0" err="1" smtClean="0"/>
              <a:t>Functions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 smtClean="0"/>
              <a:t>Built in functions </a:t>
            </a:r>
            <a:r>
              <a:rPr lang="en-US" dirty="0" err="1" smtClean="0"/>
              <a:t>são</a:t>
            </a:r>
            <a:r>
              <a:rPr lang="en-US" dirty="0" smtClean="0"/>
              <a:t> </a:t>
            </a:r>
            <a:r>
              <a:rPr lang="en-US" dirty="0" err="1" smtClean="0"/>
              <a:t>implementadas</a:t>
            </a:r>
            <a:r>
              <a:rPr lang="en-US" dirty="0" smtClean="0"/>
              <a:t> </a:t>
            </a:r>
            <a:r>
              <a:rPr lang="en-US" dirty="0" err="1" smtClean="0"/>
              <a:t>em</a:t>
            </a:r>
            <a:r>
              <a:rPr lang="en-US" dirty="0" smtClean="0"/>
              <a:t> C </a:t>
            </a:r>
            <a:r>
              <a:rPr lang="en-US" dirty="0" err="1" smtClean="0"/>
              <a:t>dentro</a:t>
            </a:r>
            <a:r>
              <a:rPr lang="en-US" dirty="0" smtClean="0"/>
              <a:t> do </a:t>
            </a:r>
            <a:r>
              <a:rPr lang="en-US" dirty="0" err="1" smtClean="0"/>
              <a:t>interpretador</a:t>
            </a:r>
            <a:r>
              <a:rPr lang="en-US" dirty="0" smtClean="0"/>
              <a:t> do Python.</a:t>
            </a:r>
          </a:p>
          <a:p>
            <a:pPr marL="0" indent="0">
              <a:buNone/>
            </a:pPr>
            <a:r>
              <a:rPr lang="en-US" dirty="0" err="1" smtClean="0"/>
              <a:t>Demais</a:t>
            </a:r>
            <a:r>
              <a:rPr lang="en-US" dirty="0" smtClean="0"/>
              <a:t> </a:t>
            </a:r>
            <a:r>
              <a:rPr lang="en-US" dirty="0" err="1" smtClean="0"/>
              <a:t>trechos</a:t>
            </a:r>
            <a:r>
              <a:rPr lang="en-US" dirty="0" smtClean="0"/>
              <a:t> de </a:t>
            </a:r>
            <a:r>
              <a:rPr lang="en-US" dirty="0" err="1" smtClean="0"/>
              <a:t>código</a:t>
            </a:r>
            <a:r>
              <a:rPr lang="en-US" dirty="0" smtClean="0"/>
              <a:t> </a:t>
            </a:r>
            <a:r>
              <a:rPr lang="en-US" dirty="0" err="1" smtClean="0"/>
              <a:t>devem</a:t>
            </a:r>
            <a:r>
              <a:rPr lang="en-US" dirty="0" smtClean="0"/>
              <a:t> </a:t>
            </a:r>
            <a:r>
              <a:rPr lang="en-US" dirty="0" err="1" smtClean="0"/>
              <a:t>ser</a:t>
            </a:r>
            <a:r>
              <a:rPr lang="en-US" dirty="0" smtClean="0"/>
              <a:t> </a:t>
            </a:r>
            <a:r>
              <a:rPr lang="en-US" dirty="0" err="1" smtClean="0"/>
              <a:t>interpretados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endParaRPr lang="pt-BR" dirty="0" smtClean="0"/>
          </a:p>
          <a:p>
            <a:r>
              <a:rPr lang="pt-BR" dirty="0" err="1" smtClean="0"/>
              <a:t>Len</a:t>
            </a:r>
            <a:r>
              <a:rPr lang="pt-BR" dirty="0" smtClean="0"/>
              <a:t>()</a:t>
            </a:r>
          </a:p>
          <a:p>
            <a:r>
              <a:rPr lang="pt-BR" dirty="0" smtClean="0"/>
              <a:t>Lambda() </a:t>
            </a:r>
          </a:p>
          <a:p>
            <a:pPr lvl="1"/>
            <a:r>
              <a:rPr lang="nn-NO" dirty="0"/>
              <a:t>g = lambda x: x**2</a:t>
            </a:r>
            <a:endParaRPr lang="pt-BR" dirty="0" smtClean="0"/>
          </a:p>
          <a:p>
            <a:endParaRPr lang="pt-BR" dirty="0" smtClean="0"/>
          </a:p>
          <a:p>
            <a:r>
              <a:rPr lang="pt-BR" dirty="0" err="1" smtClean="0"/>
              <a:t>Filter</a:t>
            </a:r>
            <a:r>
              <a:rPr lang="pt-BR" dirty="0" smtClean="0"/>
              <a:t>()</a:t>
            </a:r>
          </a:p>
          <a:p>
            <a:r>
              <a:rPr lang="pt-BR" dirty="0" err="1" smtClean="0"/>
              <a:t>Map</a:t>
            </a:r>
            <a:r>
              <a:rPr lang="pt-BR" dirty="0" smtClean="0"/>
              <a:t>()</a:t>
            </a:r>
          </a:p>
          <a:p>
            <a:r>
              <a:rPr lang="pt-BR" dirty="0" err="1" smtClean="0"/>
              <a:t>Reduce</a:t>
            </a:r>
            <a:r>
              <a:rPr lang="pt-BR" dirty="0" smtClean="0"/>
              <a:t>()</a:t>
            </a:r>
          </a:p>
          <a:p>
            <a:r>
              <a:rPr lang="pt-BR" dirty="0" smtClean="0"/>
              <a:t>Max() e Min()</a:t>
            </a:r>
          </a:p>
          <a:p>
            <a:r>
              <a:rPr lang="pt-BR" dirty="0" err="1" smtClean="0"/>
              <a:t>dict</a:t>
            </a:r>
            <a:r>
              <a:rPr lang="pt-BR" dirty="0" smtClean="0"/>
              <a:t>()</a:t>
            </a:r>
          </a:p>
          <a:p>
            <a:pPr marL="0" indent="0">
              <a:buNone/>
            </a:pPr>
            <a:endParaRPr lang="pt-BR" dirty="0"/>
          </a:p>
        </p:txBody>
      </p:sp>
      <p:sp>
        <p:nvSpPr>
          <p:cNvPr id="4" name="CaixaDeTexto 3"/>
          <p:cNvSpPr txBox="1"/>
          <p:nvPr/>
        </p:nvSpPr>
        <p:spPr>
          <a:xfrm>
            <a:off x="628650" y="1010840"/>
            <a:ext cx="38779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buNone/>
            </a:pPr>
            <a:r>
              <a:rPr lang="pt-BR" dirty="0">
                <a:hlinkClick r:id="rId2"/>
              </a:rPr>
              <a:t>https://docs.python.org/3/library/functions.html</a:t>
            </a:r>
            <a:r>
              <a:rPr lang="pt-BR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3352005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Datetime</a:t>
            </a:r>
            <a:endParaRPr lang="pt-BR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369219"/>
            <a:ext cx="5838825" cy="1781175"/>
          </a:xfrm>
          <a:prstGeom prst="rect">
            <a:avLst/>
          </a:prstGeom>
        </p:spPr>
      </p:pic>
      <p:sp>
        <p:nvSpPr>
          <p:cNvPr id="7" name="Retângulo 6"/>
          <p:cNvSpPr/>
          <p:nvPr/>
        </p:nvSpPr>
        <p:spPr>
          <a:xfrm>
            <a:off x="628650" y="3539193"/>
            <a:ext cx="661845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/>
              <a:t> </a:t>
            </a:r>
            <a:r>
              <a:rPr lang="pt-BR" dirty="0" err="1"/>
              <a:t>dt</a:t>
            </a:r>
            <a:r>
              <a:rPr lang="pt-BR" dirty="0"/>
              <a:t> = </a:t>
            </a:r>
            <a:r>
              <a:rPr lang="pt-BR" dirty="0" err="1"/>
              <a:t>datetime.strptime</a:t>
            </a:r>
            <a:r>
              <a:rPr lang="pt-BR" dirty="0"/>
              <a:t>("21/11/06 16:30", "%d/%m/%y %H:%M</a:t>
            </a:r>
            <a:r>
              <a:rPr lang="pt-BR" dirty="0" smtClean="0"/>
              <a:t>")</a:t>
            </a:r>
          </a:p>
          <a:p>
            <a:r>
              <a:rPr lang="pt-BR" dirty="0" err="1" smtClean="0"/>
              <a:t>weekday</a:t>
            </a:r>
            <a:r>
              <a:rPr lang="pt-BR" dirty="0" smtClean="0"/>
              <a:t>()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015422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Random</a:t>
            </a:r>
            <a:endParaRPr lang="pt-BR" dirty="0"/>
          </a:p>
        </p:txBody>
      </p:sp>
      <p:sp>
        <p:nvSpPr>
          <p:cNvPr id="4" name="Retângulo 3"/>
          <p:cNvSpPr/>
          <p:nvPr/>
        </p:nvSpPr>
        <p:spPr>
          <a:xfrm>
            <a:off x="508001" y="1739830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dirty="0" err="1"/>
              <a:t>from</a:t>
            </a:r>
            <a:r>
              <a:rPr lang="pt-BR" dirty="0"/>
              <a:t> </a:t>
            </a:r>
            <a:r>
              <a:rPr lang="pt-BR" dirty="0" err="1"/>
              <a:t>random</a:t>
            </a:r>
            <a:r>
              <a:rPr lang="pt-BR" dirty="0"/>
              <a:t> </a:t>
            </a:r>
            <a:r>
              <a:rPr lang="pt-BR" dirty="0" err="1"/>
              <a:t>import</a:t>
            </a:r>
            <a:r>
              <a:rPr lang="pt-BR" dirty="0"/>
              <a:t> </a:t>
            </a:r>
            <a:r>
              <a:rPr lang="pt-BR" dirty="0" err="1"/>
              <a:t>randint</a:t>
            </a:r>
            <a:endParaRPr lang="pt-BR" dirty="0"/>
          </a:p>
          <a:p>
            <a:r>
              <a:rPr lang="pt-BR" dirty="0" err="1" smtClean="0"/>
              <a:t>randint</a:t>
            </a:r>
            <a:r>
              <a:rPr lang="pt-BR" dirty="0" smtClean="0"/>
              <a:t>(0</a:t>
            </a:r>
            <a:r>
              <a:rPr lang="pt-BR" dirty="0"/>
              <a:t>, 9</a:t>
            </a:r>
            <a:r>
              <a:rPr lang="pt-BR" dirty="0" smtClean="0"/>
              <a:t>)</a:t>
            </a:r>
            <a:endParaRPr lang="pt-BR" dirty="0"/>
          </a:p>
        </p:txBody>
      </p:sp>
      <p:sp>
        <p:nvSpPr>
          <p:cNvPr id="9" name="CaixaDeTexto 8"/>
          <p:cNvSpPr txBox="1"/>
          <p:nvPr/>
        </p:nvSpPr>
        <p:spPr>
          <a:xfrm>
            <a:off x="628650" y="1010840"/>
            <a:ext cx="39228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hlinkClick r:id="rId2"/>
              </a:rPr>
              <a:t>https://</a:t>
            </a:r>
            <a:r>
              <a:rPr lang="pt-BR" dirty="0" smtClean="0">
                <a:hlinkClick r:id="rId2"/>
              </a:rPr>
              <a:t>docs.python.org/2.7/library/random.html</a:t>
            </a: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10" name="Retângulo 9"/>
          <p:cNvSpPr/>
          <p:nvPr/>
        </p:nvSpPr>
        <p:spPr>
          <a:xfrm>
            <a:off x="508001" y="2555080"/>
            <a:ext cx="272061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err="1" smtClean="0"/>
              <a:t>random.sample</a:t>
            </a:r>
            <a:r>
              <a:rPr lang="pt-BR" dirty="0" smtClean="0"/>
              <a:t>(‘</a:t>
            </a:r>
            <a:r>
              <a:rPr lang="pt-BR" dirty="0" err="1" smtClean="0"/>
              <a:t>abcdefghijk</a:t>
            </a:r>
            <a:r>
              <a:rPr lang="pt-BR" dirty="0" smtClean="0"/>
              <a:t>’, 5)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300680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Apresentação</a:t>
            </a:r>
          </a:p>
        </p:txBody>
      </p:sp>
      <p:sp>
        <p:nvSpPr>
          <p:cNvPr id="5" name="Espaço Reservado para Conteúdo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160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pt-BR" dirty="0"/>
              <a:t>Thaís Vergani</a:t>
            </a:r>
          </a:p>
          <a:p>
            <a:pPr marL="0" indent="0">
              <a:spcBef>
                <a:spcPts val="1600"/>
              </a:spcBef>
              <a:buNone/>
            </a:pPr>
            <a:r>
              <a:rPr lang="pt-BR" dirty="0">
                <a:hlinkClick r:id="rId2"/>
              </a:rPr>
              <a:t>thais.vergani@cakeerp.com</a:t>
            </a:r>
            <a:endParaRPr lang="pt-BR" dirty="0"/>
          </a:p>
          <a:p>
            <a:pPr marL="0" indent="0">
              <a:spcBef>
                <a:spcPts val="0"/>
              </a:spcBef>
              <a:buNone/>
            </a:pPr>
            <a:endParaRPr lang="pt-BR" dirty="0"/>
          </a:p>
          <a:p>
            <a:pPr marL="0" indent="0">
              <a:spcBef>
                <a:spcPts val="0"/>
              </a:spcBef>
              <a:buNone/>
            </a:pPr>
            <a:endParaRPr lang="pt-BR" dirty="0"/>
          </a:p>
          <a:p>
            <a:pPr marL="0" indent="0">
              <a:spcBef>
                <a:spcPts val="1600"/>
              </a:spcBef>
              <a:buNone/>
            </a:pPr>
            <a:r>
              <a:rPr lang="pt-BR" dirty="0" err="1"/>
              <a:t>Cake</a:t>
            </a:r>
            <a:r>
              <a:rPr lang="pt-BR" dirty="0"/>
              <a:t> ERP</a:t>
            </a:r>
          </a:p>
          <a:p>
            <a:pPr marL="0" indent="0">
              <a:spcBef>
                <a:spcPts val="1600"/>
              </a:spcBef>
              <a:buNone/>
            </a:pPr>
            <a:r>
              <a:rPr lang="pt-BR" dirty="0">
                <a:hlinkClick r:id="rId3"/>
              </a:rPr>
              <a:t>http://cakeerp.com/</a:t>
            </a:r>
            <a:endParaRPr lang="pt-BR" dirty="0"/>
          </a:p>
          <a:p>
            <a:pPr marL="0" indent="0">
              <a:spcBef>
                <a:spcPts val="1600"/>
              </a:spcBef>
              <a:buNone/>
            </a:pPr>
            <a:endParaRPr lang="pt-BR" dirty="0"/>
          </a:p>
          <a:p>
            <a:pPr marL="0" indent="0">
              <a:spcBef>
                <a:spcPts val="1600"/>
              </a:spcBef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31360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Exercícios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492334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Tratamento de exceções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err="1" smtClean="0"/>
              <a:t>SyntaxError</a:t>
            </a:r>
            <a:r>
              <a:rPr lang="pt-BR" dirty="0" smtClean="0"/>
              <a:t>, </a:t>
            </a:r>
            <a:r>
              <a:rPr lang="pt-BR" dirty="0" err="1" smtClean="0"/>
              <a:t>TypeError</a:t>
            </a:r>
            <a:r>
              <a:rPr lang="pt-BR" dirty="0" smtClean="0"/>
              <a:t>, </a:t>
            </a:r>
            <a:r>
              <a:rPr lang="pt-BR" dirty="0" err="1" smtClean="0"/>
              <a:t>NameError</a:t>
            </a:r>
            <a:endParaRPr lang="pt-BR" dirty="0" smtClean="0"/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97724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Exercícios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920772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77707" y="357107"/>
            <a:ext cx="6447501" cy="1369936"/>
          </a:xfrm>
        </p:spPr>
        <p:txBody>
          <a:bodyPr/>
          <a:lstStyle/>
          <a:p>
            <a:r>
              <a:rPr lang="pt-BR" dirty="0" smtClean="0"/>
              <a:t>Orientação </a:t>
            </a:r>
            <a:r>
              <a:rPr lang="pt-BR" dirty="0"/>
              <a:t>a Objetos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46" r="83940"/>
          <a:stretch/>
        </p:blipFill>
        <p:spPr>
          <a:xfrm>
            <a:off x="1" y="0"/>
            <a:ext cx="164969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3156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Java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08001" y="1144524"/>
            <a:ext cx="7895335" cy="4238414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pt-BR" dirty="0" err="1"/>
              <a:t>public</a:t>
            </a:r>
            <a:r>
              <a:rPr lang="pt-BR" dirty="0"/>
              <a:t> </a:t>
            </a:r>
            <a:r>
              <a:rPr lang="pt-BR" dirty="0" err="1"/>
              <a:t>class</a:t>
            </a:r>
            <a:r>
              <a:rPr lang="pt-BR" dirty="0"/>
              <a:t> Gerente {</a:t>
            </a:r>
          </a:p>
          <a:p>
            <a:pPr marL="0" indent="0">
              <a:buNone/>
            </a:pPr>
            <a:r>
              <a:rPr lang="pt-BR" dirty="0"/>
              <a:t>    </a:t>
            </a:r>
            <a:r>
              <a:rPr lang="pt-BR" dirty="0" err="1"/>
              <a:t>private</a:t>
            </a:r>
            <a:r>
              <a:rPr lang="pt-BR" dirty="0"/>
              <a:t> </a:t>
            </a:r>
            <a:r>
              <a:rPr lang="pt-BR" dirty="0" err="1"/>
              <a:t>String</a:t>
            </a:r>
            <a:r>
              <a:rPr lang="pt-BR" dirty="0"/>
              <a:t> nome;</a:t>
            </a:r>
          </a:p>
          <a:p>
            <a:pPr marL="0" indent="0">
              <a:buNone/>
            </a:pPr>
            <a:r>
              <a:rPr lang="pt-BR" dirty="0"/>
              <a:t>    </a:t>
            </a:r>
            <a:r>
              <a:rPr lang="pt-BR" dirty="0" err="1"/>
              <a:t>private</a:t>
            </a:r>
            <a:r>
              <a:rPr lang="pt-BR" dirty="0"/>
              <a:t> </a:t>
            </a:r>
            <a:r>
              <a:rPr lang="pt-BR" dirty="0" err="1"/>
              <a:t>String</a:t>
            </a:r>
            <a:r>
              <a:rPr lang="pt-BR" dirty="0"/>
              <a:t> </a:t>
            </a:r>
            <a:r>
              <a:rPr lang="pt-BR" dirty="0" err="1"/>
              <a:t>cpf</a:t>
            </a:r>
            <a:r>
              <a:rPr lang="pt-BR" dirty="0"/>
              <a:t>;</a:t>
            </a:r>
          </a:p>
          <a:p>
            <a:pPr marL="0" indent="0">
              <a:buNone/>
            </a:pPr>
            <a:r>
              <a:rPr lang="pt-BR" dirty="0"/>
              <a:t>    </a:t>
            </a:r>
            <a:r>
              <a:rPr lang="pt-BR" dirty="0" err="1"/>
              <a:t>private</a:t>
            </a:r>
            <a:r>
              <a:rPr lang="pt-BR" dirty="0"/>
              <a:t> </a:t>
            </a:r>
            <a:r>
              <a:rPr lang="pt-BR" dirty="0" err="1"/>
              <a:t>double</a:t>
            </a:r>
            <a:r>
              <a:rPr lang="pt-BR" dirty="0"/>
              <a:t> salario;</a:t>
            </a:r>
          </a:p>
          <a:p>
            <a:pPr marL="0" indent="0">
              <a:buNone/>
            </a:pPr>
            <a:r>
              <a:rPr lang="pt-BR" dirty="0"/>
              <a:t>    </a:t>
            </a:r>
            <a:r>
              <a:rPr lang="pt-BR" dirty="0" err="1"/>
              <a:t>private</a:t>
            </a:r>
            <a:r>
              <a:rPr lang="pt-BR" dirty="0"/>
              <a:t> </a:t>
            </a:r>
            <a:r>
              <a:rPr lang="pt-BR" dirty="0" err="1"/>
              <a:t>int</a:t>
            </a:r>
            <a:r>
              <a:rPr lang="pt-BR" dirty="0"/>
              <a:t> senha;</a:t>
            </a:r>
          </a:p>
          <a:p>
            <a:pPr marL="0" indent="0">
              <a:buNone/>
            </a:pPr>
            <a:r>
              <a:rPr lang="pt-BR" dirty="0"/>
              <a:t>    </a:t>
            </a:r>
            <a:r>
              <a:rPr lang="pt-BR" dirty="0" err="1"/>
              <a:t>private</a:t>
            </a:r>
            <a:r>
              <a:rPr lang="pt-BR" dirty="0"/>
              <a:t> </a:t>
            </a:r>
            <a:r>
              <a:rPr lang="pt-BR" dirty="0" err="1"/>
              <a:t>int</a:t>
            </a:r>
            <a:r>
              <a:rPr lang="pt-BR" dirty="0"/>
              <a:t> </a:t>
            </a:r>
            <a:r>
              <a:rPr lang="pt-BR" dirty="0" err="1"/>
              <a:t>numeroDeFuncionariosGerenciados</a:t>
            </a:r>
            <a:r>
              <a:rPr lang="pt-BR" dirty="0"/>
              <a:t>;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/>
              <a:t>    </a:t>
            </a:r>
            <a:r>
              <a:rPr lang="pt-BR" dirty="0" err="1"/>
              <a:t>public</a:t>
            </a:r>
            <a:r>
              <a:rPr lang="pt-BR" dirty="0"/>
              <a:t> </a:t>
            </a:r>
            <a:r>
              <a:rPr lang="pt-BR" dirty="0" err="1"/>
              <a:t>boolean</a:t>
            </a:r>
            <a:r>
              <a:rPr lang="pt-BR" dirty="0"/>
              <a:t> autentica(</a:t>
            </a:r>
            <a:r>
              <a:rPr lang="pt-BR" dirty="0" err="1"/>
              <a:t>int</a:t>
            </a:r>
            <a:r>
              <a:rPr lang="pt-BR" dirty="0"/>
              <a:t> senha) {</a:t>
            </a:r>
          </a:p>
          <a:p>
            <a:pPr marL="0" indent="0">
              <a:buNone/>
            </a:pPr>
            <a:r>
              <a:rPr lang="pt-BR" dirty="0"/>
              <a:t>        </a:t>
            </a:r>
            <a:r>
              <a:rPr lang="pt-BR" dirty="0" err="1"/>
              <a:t>if</a:t>
            </a:r>
            <a:r>
              <a:rPr lang="pt-BR" dirty="0"/>
              <a:t> (</a:t>
            </a:r>
            <a:r>
              <a:rPr lang="pt-BR" dirty="0" err="1"/>
              <a:t>this.senha</a:t>
            </a:r>
            <a:r>
              <a:rPr lang="pt-BR" dirty="0"/>
              <a:t> == senha) {</a:t>
            </a:r>
          </a:p>
          <a:p>
            <a:pPr marL="0" indent="0">
              <a:buNone/>
            </a:pPr>
            <a:r>
              <a:rPr lang="pt-BR" dirty="0"/>
              <a:t>            </a:t>
            </a:r>
            <a:r>
              <a:rPr lang="pt-BR" dirty="0" err="1"/>
              <a:t>System.out.println</a:t>
            </a:r>
            <a:r>
              <a:rPr lang="pt-BR" dirty="0"/>
              <a:t>("Acesso Permitido!");</a:t>
            </a:r>
          </a:p>
          <a:p>
            <a:pPr marL="0" indent="0">
              <a:buNone/>
            </a:pPr>
            <a:r>
              <a:rPr lang="pt-BR" dirty="0"/>
              <a:t>            </a:t>
            </a:r>
            <a:r>
              <a:rPr lang="pt-BR" dirty="0" err="1"/>
              <a:t>return</a:t>
            </a:r>
            <a:r>
              <a:rPr lang="pt-BR" dirty="0"/>
              <a:t> </a:t>
            </a:r>
            <a:r>
              <a:rPr lang="pt-BR" dirty="0" err="1"/>
              <a:t>true</a:t>
            </a:r>
            <a:r>
              <a:rPr lang="pt-BR" dirty="0"/>
              <a:t>;</a:t>
            </a:r>
          </a:p>
          <a:p>
            <a:pPr marL="0" indent="0">
              <a:buNone/>
            </a:pPr>
            <a:r>
              <a:rPr lang="pt-BR" dirty="0"/>
              <a:t>        } </a:t>
            </a:r>
            <a:r>
              <a:rPr lang="pt-BR" dirty="0" err="1"/>
              <a:t>else</a:t>
            </a:r>
            <a:r>
              <a:rPr lang="pt-BR" dirty="0"/>
              <a:t> {</a:t>
            </a:r>
          </a:p>
          <a:p>
            <a:pPr marL="0" indent="0">
              <a:buNone/>
            </a:pPr>
            <a:r>
              <a:rPr lang="pt-BR" dirty="0"/>
              <a:t>            </a:t>
            </a:r>
            <a:r>
              <a:rPr lang="pt-BR" dirty="0" err="1"/>
              <a:t>System.out.println</a:t>
            </a:r>
            <a:r>
              <a:rPr lang="pt-BR" dirty="0"/>
              <a:t>("Acesso Negado!");</a:t>
            </a:r>
          </a:p>
          <a:p>
            <a:pPr marL="0" indent="0">
              <a:buNone/>
            </a:pPr>
            <a:r>
              <a:rPr lang="pt-BR" dirty="0"/>
              <a:t>            </a:t>
            </a:r>
            <a:r>
              <a:rPr lang="pt-BR" dirty="0" err="1"/>
              <a:t>return</a:t>
            </a:r>
            <a:r>
              <a:rPr lang="pt-BR" dirty="0"/>
              <a:t> false;</a:t>
            </a:r>
          </a:p>
          <a:p>
            <a:pPr marL="0" indent="0">
              <a:buNone/>
            </a:pPr>
            <a:r>
              <a:rPr lang="pt-BR" dirty="0"/>
              <a:t>        }</a:t>
            </a:r>
          </a:p>
          <a:p>
            <a:pPr marL="0" indent="0">
              <a:buNone/>
            </a:pPr>
            <a:r>
              <a:rPr lang="pt-BR" dirty="0"/>
              <a:t>    }</a:t>
            </a:r>
          </a:p>
          <a:p>
            <a:pPr marL="0" indent="0">
              <a:buNone/>
            </a:pPr>
            <a:r>
              <a:rPr lang="pt-BR" dirty="0" smtClean="0"/>
              <a:t>}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031063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Python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08000" y="1112520"/>
            <a:ext cx="6447501" cy="411988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pt-BR" dirty="0" err="1" smtClean="0"/>
              <a:t>class</a:t>
            </a:r>
            <a:r>
              <a:rPr lang="pt-BR" dirty="0" smtClean="0"/>
              <a:t> </a:t>
            </a:r>
            <a:r>
              <a:rPr lang="pt-BR" dirty="0"/>
              <a:t>Gerente(</a:t>
            </a:r>
            <a:r>
              <a:rPr lang="pt-BR" dirty="0" err="1"/>
              <a:t>object</a:t>
            </a:r>
            <a:r>
              <a:rPr lang="pt-BR" dirty="0"/>
              <a:t>):</a:t>
            </a:r>
          </a:p>
          <a:p>
            <a:pPr marL="0" indent="0">
              <a:buNone/>
            </a:pPr>
            <a:r>
              <a:rPr lang="pt-BR" dirty="0"/>
              <a:t>    </a:t>
            </a:r>
            <a:r>
              <a:rPr lang="pt-BR" dirty="0" err="1"/>
              <a:t>def</a:t>
            </a:r>
            <a:r>
              <a:rPr lang="pt-BR" dirty="0"/>
              <a:t> __</a:t>
            </a:r>
            <a:r>
              <a:rPr lang="pt-BR" dirty="0" err="1"/>
              <a:t>init</a:t>
            </a:r>
            <a:r>
              <a:rPr lang="pt-BR" dirty="0"/>
              <a:t>__(self, nome, </a:t>
            </a:r>
            <a:r>
              <a:rPr lang="pt-BR" dirty="0" err="1"/>
              <a:t>cpf</a:t>
            </a:r>
            <a:r>
              <a:rPr lang="pt-BR" dirty="0"/>
              <a:t>, salario, senha):</a:t>
            </a:r>
          </a:p>
          <a:p>
            <a:pPr marL="0" indent="0">
              <a:buNone/>
            </a:pPr>
            <a:r>
              <a:rPr lang="pt-BR" dirty="0"/>
              <a:t>        </a:t>
            </a:r>
            <a:r>
              <a:rPr lang="pt-BR" dirty="0" err="1"/>
              <a:t>self.nome</a:t>
            </a:r>
            <a:r>
              <a:rPr lang="pt-BR" dirty="0"/>
              <a:t> = nome</a:t>
            </a:r>
          </a:p>
          <a:p>
            <a:pPr marL="0" indent="0">
              <a:buNone/>
            </a:pPr>
            <a:r>
              <a:rPr lang="pt-BR" dirty="0"/>
              <a:t>        </a:t>
            </a:r>
            <a:r>
              <a:rPr lang="pt-BR" dirty="0" err="1"/>
              <a:t>self.cpf</a:t>
            </a:r>
            <a:r>
              <a:rPr lang="pt-BR" dirty="0"/>
              <a:t> = </a:t>
            </a:r>
            <a:r>
              <a:rPr lang="pt-BR" dirty="0" err="1"/>
              <a:t>cpf</a:t>
            </a:r>
            <a:endParaRPr lang="pt-BR" dirty="0"/>
          </a:p>
          <a:p>
            <a:pPr marL="0" indent="0">
              <a:buNone/>
            </a:pPr>
            <a:r>
              <a:rPr lang="pt-BR" dirty="0"/>
              <a:t>        </a:t>
            </a:r>
            <a:r>
              <a:rPr lang="pt-BR" dirty="0" err="1"/>
              <a:t>self.salario</a:t>
            </a:r>
            <a:r>
              <a:rPr lang="pt-BR" dirty="0"/>
              <a:t> = salario</a:t>
            </a:r>
          </a:p>
          <a:p>
            <a:pPr marL="0" indent="0">
              <a:buNone/>
            </a:pPr>
            <a:r>
              <a:rPr lang="pt-BR" dirty="0"/>
              <a:t>        </a:t>
            </a:r>
            <a:r>
              <a:rPr lang="pt-BR" dirty="0" err="1"/>
              <a:t>self.senha</a:t>
            </a:r>
            <a:r>
              <a:rPr lang="pt-BR" dirty="0"/>
              <a:t> = senha</a:t>
            </a:r>
          </a:p>
          <a:p>
            <a:pPr marL="0" indent="0">
              <a:buNone/>
            </a:pPr>
            <a:r>
              <a:rPr lang="pt-BR" dirty="0"/>
              <a:t>        </a:t>
            </a:r>
            <a:r>
              <a:rPr lang="pt-BR" dirty="0" err="1"/>
              <a:t>self.numeroDeFuncionariosGerenciados</a:t>
            </a:r>
            <a:r>
              <a:rPr lang="pt-BR" dirty="0"/>
              <a:t> = </a:t>
            </a:r>
            <a:r>
              <a:rPr lang="pt-BR" dirty="0" smtClean="0"/>
              <a:t>0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 smtClean="0"/>
              <a:t>    </a:t>
            </a:r>
            <a:r>
              <a:rPr lang="pt-BR" dirty="0" err="1" smtClean="0"/>
              <a:t>def</a:t>
            </a:r>
            <a:r>
              <a:rPr lang="pt-BR" dirty="0" smtClean="0"/>
              <a:t> </a:t>
            </a:r>
            <a:r>
              <a:rPr lang="pt-BR" dirty="0"/>
              <a:t>autentica(self, senha):</a:t>
            </a:r>
          </a:p>
          <a:p>
            <a:pPr marL="0" indent="0">
              <a:buNone/>
            </a:pPr>
            <a:r>
              <a:rPr lang="pt-BR" dirty="0"/>
              <a:t>        </a:t>
            </a:r>
            <a:r>
              <a:rPr lang="pt-BR" dirty="0" err="1"/>
              <a:t>if</a:t>
            </a:r>
            <a:r>
              <a:rPr lang="pt-BR" dirty="0"/>
              <a:t> </a:t>
            </a:r>
            <a:r>
              <a:rPr lang="pt-BR" dirty="0" err="1"/>
              <a:t>self.senha</a:t>
            </a:r>
            <a:r>
              <a:rPr lang="pt-BR" dirty="0"/>
              <a:t> == senha:</a:t>
            </a:r>
          </a:p>
          <a:p>
            <a:pPr marL="0" indent="0">
              <a:buNone/>
            </a:pPr>
            <a:r>
              <a:rPr lang="pt-BR" dirty="0"/>
              <a:t>            </a:t>
            </a:r>
            <a:r>
              <a:rPr lang="pt-BR" dirty="0" err="1"/>
              <a:t>print</a:t>
            </a:r>
            <a:r>
              <a:rPr lang="pt-BR" dirty="0"/>
              <a:t> "Acesso Permitido!"</a:t>
            </a:r>
          </a:p>
          <a:p>
            <a:pPr marL="0" indent="0">
              <a:buNone/>
            </a:pPr>
            <a:r>
              <a:rPr lang="pt-BR" dirty="0"/>
              <a:t>            </a:t>
            </a:r>
            <a:r>
              <a:rPr lang="pt-BR" dirty="0" err="1"/>
              <a:t>return</a:t>
            </a:r>
            <a:r>
              <a:rPr lang="pt-BR" dirty="0"/>
              <a:t> </a:t>
            </a:r>
            <a:r>
              <a:rPr lang="pt-BR" dirty="0" err="1"/>
              <a:t>True</a:t>
            </a:r>
            <a:endParaRPr lang="pt-BR" dirty="0"/>
          </a:p>
          <a:p>
            <a:pPr marL="0" indent="0">
              <a:buNone/>
            </a:pPr>
            <a:r>
              <a:rPr lang="pt-BR" dirty="0"/>
              <a:t>        </a:t>
            </a:r>
            <a:r>
              <a:rPr lang="pt-BR" dirty="0" err="1"/>
              <a:t>else</a:t>
            </a:r>
            <a:r>
              <a:rPr lang="pt-BR" dirty="0"/>
              <a:t>:</a:t>
            </a:r>
          </a:p>
          <a:p>
            <a:pPr marL="0" indent="0">
              <a:buNone/>
            </a:pPr>
            <a:r>
              <a:rPr lang="pt-BR" dirty="0"/>
              <a:t>            </a:t>
            </a:r>
            <a:r>
              <a:rPr lang="pt-BR" dirty="0" err="1"/>
              <a:t>print</a:t>
            </a:r>
            <a:r>
              <a:rPr lang="pt-BR" dirty="0"/>
              <a:t> "Acesso Negado!"</a:t>
            </a:r>
          </a:p>
          <a:p>
            <a:pPr marL="0" indent="0">
              <a:buNone/>
            </a:pPr>
            <a:r>
              <a:rPr lang="pt-BR" dirty="0"/>
              <a:t>            </a:t>
            </a:r>
            <a:r>
              <a:rPr lang="pt-BR" dirty="0" err="1"/>
              <a:t>return</a:t>
            </a:r>
            <a:r>
              <a:rPr lang="pt-BR" dirty="0"/>
              <a:t> False</a:t>
            </a:r>
          </a:p>
        </p:txBody>
      </p:sp>
    </p:spTree>
    <p:extLst>
      <p:ext uri="{BB962C8B-B14F-4D97-AF65-F5344CB8AC3E}">
        <p14:creationId xmlns:p14="http://schemas.microsoft.com/office/powerpoint/2010/main" val="241619280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Classes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pt-BR" dirty="0" smtClean="0"/>
              <a:t>Declaração de classes</a:t>
            </a:r>
          </a:p>
          <a:p>
            <a:pPr>
              <a:spcBef>
                <a:spcPts val="0"/>
              </a:spcBef>
            </a:pPr>
            <a:r>
              <a:rPr lang="pt-BR" dirty="0" smtClean="0"/>
              <a:t>Construtores (</a:t>
            </a:r>
            <a:r>
              <a:rPr lang="pt-BR" dirty="0" err="1" smtClean="0"/>
              <a:t>init</a:t>
            </a:r>
            <a:r>
              <a:rPr lang="pt-BR" dirty="0" smtClean="0"/>
              <a:t>)</a:t>
            </a:r>
          </a:p>
          <a:p>
            <a:pPr>
              <a:spcBef>
                <a:spcPts val="0"/>
              </a:spcBef>
            </a:pPr>
            <a:endParaRPr lang="pt-BR" dirty="0"/>
          </a:p>
          <a:p>
            <a:pPr marL="0" indent="0">
              <a:spcBef>
                <a:spcPts val="0"/>
              </a:spcBef>
              <a:buNone/>
            </a:pPr>
            <a:endParaRPr lang="pt-BR" dirty="0" smtClean="0"/>
          </a:p>
          <a:p>
            <a:pPr>
              <a:spcBef>
                <a:spcPts val="0"/>
              </a:spcBef>
            </a:pPr>
            <a:endParaRPr lang="pt-BR" dirty="0"/>
          </a:p>
          <a:p>
            <a:pPr marL="0" lvl="0" indent="0">
              <a:spcBef>
                <a:spcPts val="0"/>
              </a:spcBef>
              <a:buClr>
                <a:schemeClr val="dk1"/>
              </a:buClr>
              <a:buSzPts val="1100"/>
              <a:buNone/>
            </a:pPr>
            <a:r>
              <a:rPr lang="pt-BR" dirty="0" err="1"/>
              <a:t>class</a:t>
            </a:r>
            <a:r>
              <a:rPr lang="pt-BR" dirty="0"/>
              <a:t> </a:t>
            </a:r>
            <a:r>
              <a:rPr lang="pt-BR" dirty="0" err="1"/>
              <a:t>MinhaClasse</a:t>
            </a:r>
            <a:r>
              <a:rPr lang="pt-BR" dirty="0"/>
              <a:t>:</a:t>
            </a:r>
          </a:p>
          <a:p>
            <a:pPr marL="0" lvl="0" indent="0">
              <a:spcBef>
                <a:spcPts val="0"/>
              </a:spcBef>
              <a:buClr>
                <a:schemeClr val="dk1"/>
              </a:buClr>
              <a:buSzPts val="1100"/>
              <a:buNone/>
            </a:pPr>
            <a:r>
              <a:rPr lang="pt-BR" dirty="0"/>
              <a:t>    """Um exemplo simples de classe"""</a:t>
            </a:r>
          </a:p>
          <a:p>
            <a:pPr marL="0" lvl="0" indent="0">
              <a:spcBef>
                <a:spcPts val="0"/>
              </a:spcBef>
              <a:buClr>
                <a:schemeClr val="dk1"/>
              </a:buClr>
              <a:buSzPts val="1100"/>
              <a:buNone/>
            </a:pPr>
            <a:r>
              <a:rPr lang="pt-BR" dirty="0"/>
              <a:t>    i = 12345</a:t>
            </a:r>
          </a:p>
          <a:p>
            <a:pPr marL="0" lvl="0" indent="0">
              <a:spcBef>
                <a:spcPts val="0"/>
              </a:spcBef>
              <a:buClr>
                <a:schemeClr val="dk1"/>
              </a:buClr>
              <a:buSzPts val="1100"/>
              <a:buNone/>
            </a:pPr>
            <a:r>
              <a:rPr lang="pt-BR" dirty="0"/>
              <a:t>    </a:t>
            </a:r>
            <a:r>
              <a:rPr lang="pt-BR" dirty="0" err="1"/>
              <a:t>def</a:t>
            </a:r>
            <a:r>
              <a:rPr lang="pt-BR" dirty="0"/>
              <a:t> f(self):</a:t>
            </a:r>
          </a:p>
          <a:p>
            <a:pPr marL="0" lvl="0" indent="0">
              <a:spcBef>
                <a:spcPts val="0"/>
              </a:spcBef>
              <a:buClr>
                <a:schemeClr val="dk1"/>
              </a:buClr>
              <a:buSzPts val="1100"/>
              <a:buNone/>
            </a:pPr>
            <a:r>
              <a:rPr lang="pt-BR" dirty="0"/>
              <a:t>        </a:t>
            </a:r>
            <a:r>
              <a:rPr lang="pt-BR" dirty="0" err="1"/>
              <a:t>return</a:t>
            </a:r>
            <a:r>
              <a:rPr lang="pt-BR" dirty="0"/>
              <a:t> 'olá, mundo'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9617596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Instâncias</a:t>
            </a:r>
            <a:br>
              <a:rPr lang="pt-BR" dirty="0"/>
            </a:b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pt-BR" dirty="0" smtClean="0"/>
              <a:t>Atributos</a:t>
            </a:r>
          </a:p>
          <a:p>
            <a:pPr>
              <a:spcBef>
                <a:spcPts val="0"/>
              </a:spcBef>
            </a:pPr>
            <a:r>
              <a:rPr lang="pt-BR" dirty="0" smtClean="0"/>
              <a:t>Métodos</a:t>
            </a:r>
          </a:p>
          <a:p>
            <a:pPr>
              <a:spcBef>
                <a:spcPts val="0"/>
              </a:spcBef>
            </a:pPr>
            <a:endParaRPr lang="pt-BR" dirty="0"/>
          </a:p>
          <a:p>
            <a:pPr marL="0" indent="0">
              <a:spcBef>
                <a:spcPts val="0"/>
              </a:spcBef>
              <a:buNone/>
            </a:pPr>
            <a:endParaRPr lang="pt-BR" dirty="0" smtClean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6222284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Métodos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Funções definidas dentro da classe</a:t>
            </a:r>
          </a:p>
          <a:p>
            <a:r>
              <a:rPr lang="pt-BR" dirty="0" smtClean="0"/>
              <a:t>O primeiro parâmetro de um método faz referência ao objeto, e por convenção se utiliza “</a:t>
            </a:r>
            <a:r>
              <a:rPr lang="pt-BR" i="1" dirty="0" smtClean="0"/>
              <a:t>self”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8716385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__</a:t>
            </a:r>
            <a:r>
              <a:rPr lang="pt-BR" dirty="0" err="1" smtClean="0"/>
              <a:t>init</a:t>
            </a:r>
            <a:r>
              <a:rPr lang="pt-BR" dirty="0" smtClean="0"/>
              <a:t>__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Método construtor.</a:t>
            </a:r>
          </a:p>
          <a:p>
            <a:r>
              <a:rPr lang="pt-BR" dirty="0" smtClean="0"/>
              <a:t>É chamado automaticamente quando a classe é instanciada.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159087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Tecnologias</a:t>
            </a:r>
            <a:endParaRPr lang="pt-BR" dirty="0"/>
          </a:p>
        </p:txBody>
      </p:sp>
      <p:sp>
        <p:nvSpPr>
          <p:cNvPr id="5" name="Espaço Reservado para Conteúdo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pt-BR" dirty="0" smtClean="0"/>
              <a:t>Python 2.7</a:t>
            </a:r>
          </a:p>
          <a:p>
            <a:pPr marL="342900" lvl="1" indent="0">
              <a:buNone/>
            </a:pPr>
            <a:r>
              <a:rPr lang="pt-BR" dirty="0" err="1" smtClean="0"/>
              <a:t>Kivy</a:t>
            </a:r>
            <a:r>
              <a:rPr lang="pt-BR" dirty="0" smtClean="0"/>
              <a:t> </a:t>
            </a:r>
            <a:r>
              <a:rPr lang="pt-BR" dirty="0"/>
              <a:t>(</a:t>
            </a:r>
            <a:r>
              <a:rPr lang="pt-BR" dirty="0" smtClean="0"/>
              <a:t>PDV)</a:t>
            </a:r>
          </a:p>
          <a:p>
            <a:pPr marL="342900" lvl="1" indent="0">
              <a:buNone/>
            </a:pPr>
            <a:r>
              <a:rPr lang="pt-BR" dirty="0" err="1" smtClean="0"/>
              <a:t>Pyramid</a:t>
            </a:r>
            <a:endParaRPr lang="pt-BR" dirty="0" smtClean="0"/>
          </a:p>
          <a:p>
            <a:pPr marL="342900" lvl="1" indent="0">
              <a:buNone/>
            </a:pPr>
            <a:r>
              <a:rPr lang="pt-BR" dirty="0" err="1" smtClean="0"/>
              <a:t>Django</a:t>
            </a:r>
            <a:endParaRPr lang="pt-BR" dirty="0" smtClean="0"/>
          </a:p>
          <a:p>
            <a:pPr marL="0" indent="0">
              <a:buNone/>
            </a:pPr>
            <a:r>
              <a:rPr lang="pt-BR" dirty="0" err="1" smtClean="0"/>
              <a:t>Javascript</a:t>
            </a:r>
            <a:endParaRPr lang="pt-BR" dirty="0" smtClean="0"/>
          </a:p>
          <a:p>
            <a:pPr marL="342900" lvl="1" indent="0">
              <a:buNone/>
            </a:pPr>
            <a:r>
              <a:rPr lang="pt-BR" dirty="0" err="1" smtClean="0"/>
              <a:t>jQuery</a:t>
            </a:r>
            <a:endParaRPr lang="pt-BR" dirty="0" smtClean="0"/>
          </a:p>
          <a:p>
            <a:pPr marL="342900" lvl="1" indent="0">
              <a:buNone/>
            </a:pPr>
            <a:r>
              <a:rPr lang="pt-BR" dirty="0" smtClean="0"/>
              <a:t>Angular JS</a:t>
            </a:r>
          </a:p>
          <a:p>
            <a:pPr marL="0" indent="0">
              <a:buNone/>
            </a:pPr>
            <a:r>
              <a:rPr lang="pt-BR" dirty="0" smtClean="0"/>
              <a:t>HTML</a:t>
            </a:r>
          </a:p>
          <a:p>
            <a:pPr marL="0" indent="0">
              <a:buNone/>
            </a:pPr>
            <a:r>
              <a:rPr lang="pt-BR" dirty="0" smtClean="0"/>
              <a:t>CSS</a:t>
            </a:r>
          </a:p>
          <a:p>
            <a:pPr marL="0" indent="0">
              <a:buNone/>
            </a:pPr>
            <a:r>
              <a:rPr lang="pt-BR" dirty="0" err="1" smtClean="0"/>
              <a:t>MySql</a:t>
            </a:r>
            <a:endParaRPr lang="pt-BR" dirty="0" smtClean="0"/>
          </a:p>
          <a:p>
            <a:pPr marL="0" indent="0">
              <a:buNone/>
            </a:pPr>
            <a:r>
              <a:rPr lang="pt-BR" dirty="0" err="1" smtClean="0"/>
              <a:t>SQLite</a:t>
            </a:r>
            <a:endParaRPr lang="pt-BR" dirty="0"/>
          </a:p>
          <a:p>
            <a:pPr marL="0" indent="0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16055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Métodos de Classe e Estáticos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sz="2000" b="1" dirty="0" smtClean="0"/>
              <a:t>@</a:t>
            </a:r>
            <a:r>
              <a:rPr lang="pt-BR" sz="2000" b="1" dirty="0" err="1"/>
              <a:t>staticmethod</a:t>
            </a:r>
            <a:r>
              <a:rPr lang="pt-BR" sz="2000" b="1" dirty="0"/>
              <a:t> </a:t>
            </a:r>
          </a:p>
          <a:p>
            <a:r>
              <a:rPr lang="pt-BR" sz="2000" b="1" dirty="0"/>
              <a:t>@</a:t>
            </a:r>
            <a:r>
              <a:rPr lang="pt-BR" sz="2000" b="1" dirty="0" err="1"/>
              <a:t>classmethod</a:t>
            </a:r>
            <a:endParaRPr lang="pt-BR" sz="2000" b="1" dirty="0"/>
          </a:p>
          <a:p>
            <a:pPr lvl="1"/>
            <a:r>
              <a:rPr lang="pt-BR" dirty="0" err="1" smtClean="0"/>
              <a:t>cls</a:t>
            </a:r>
            <a:endParaRPr lang="pt-BR" dirty="0" smtClean="0"/>
          </a:p>
          <a:p>
            <a:pPr lvl="1"/>
            <a:r>
              <a:rPr lang="pt-BR" dirty="0" smtClean="0"/>
              <a:t>pode ser chamado da classe ou da instância</a:t>
            </a:r>
            <a:endParaRPr lang="pt-BR" dirty="0"/>
          </a:p>
          <a:p>
            <a:endParaRPr lang="pt-BR" dirty="0"/>
          </a:p>
        </p:txBody>
      </p:sp>
      <p:sp>
        <p:nvSpPr>
          <p:cNvPr id="4" name="Retângulo 3"/>
          <p:cNvSpPr/>
          <p:nvPr/>
        </p:nvSpPr>
        <p:spPr>
          <a:xfrm>
            <a:off x="750014" y="1620442"/>
            <a:ext cx="2095928" cy="835082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9" name="Conector de seta reta 8"/>
          <p:cNvCxnSpPr>
            <a:stCxn id="4" idx="3"/>
          </p:cNvCxnSpPr>
          <p:nvPr/>
        </p:nvCxnSpPr>
        <p:spPr>
          <a:xfrm flipV="1">
            <a:off x="2845942" y="1921267"/>
            <a:ext cx="885809" cy="1167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tângulo 9"/>
          <p:cNvSpPr/>
          <p:nvPr/>
        </p:nvSpPr>
        <p:spPr>
          <a:xfrm>
            <a:off x="3828092" y="1346739"/>
            <a:ext cx="345479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0" cap="none" spc="0" dirty="0" err="1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decorators</a:t>
            </a:r>
            <a:endParaRPr lang="pt-BR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0325215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Herança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i="1" dirty="0" err="1"/>
              <a:t>object</a:t>
            </a:r>
            <a:r>
              <a:rPr lang="pt-BR" dirty="0"/>
              <a:t> é a classe base padrão</a:t>
            </a:r>
          </a:p>
          <a:p>
            <a:r>
              <a:rPr lang="pt-BR" dirty="0" smtClean="0"/>
              <a:t>sintaxe:</a:t>
            </a:r>
          </a:p>
          <a:p>
            <a:pPr marL="342900" lvl="1" indent="0">
              <a:buNone/>
            </a:pPr>
            <a:r>
              <a:rPr lang="pt-BR" dirty="0" err="1"/>
              <a:t>class</a:t>
            </a:r>
            <a:r>
              <a:rPr lang="pt-BR" dirty="0"/>
              <a:t> </a:t>
            </a:r>
            <a:r>
              <a:rPr lang="pt-BR" dirty="0" err="1"/>
              <a:t>DerivedClassName</a:t>
            </a:r>
            <a:r>
              <a:rPr lang="pt-BR" dirty="0"/>
              <a:t>(</a:t>
            </a:r>
            <a:r>
              <a:rPr lang="pt-BR" dirty="0" err="1"/>
              <a:t>BaseClassName</a:t>
            </a:r>
            <a:r>
              <a:rPr lang="pt-BR" dirty="0"/>
              <a:t>):</a:t>
            </a:r>
          </a:p>
          <a:p>
            <a:pPr marL="342900" lvl="1" indent="0">
              <a:buNone/>
            </a:pPr>
            <a:r>
              <a:rPr lang="pt-BR" dirty="0" smtClean="0"/>
              <a:t>...    </a:t>
            </a:r>
          </a:p>
          <a:p>
            <a:pPr marL="342900" lvl="1" indent="0">
              <a:buNone/>
            </a:pPr>
            <a:endParaRPr lang="pt-BR" dirty="0"/>
          </a:p>
          <a:p>
            <a:pPr marL="342900" lvl="1" indent="0">
              <a:buNone/>
            </a:pPr>
            <a:r>
              <a:rPr lang="en-US" dirty="0"/>
              <a:t>class C(B):</a:t>
            </a:r>
          </a:p>
          <a:p>
            <a:pPr marL="342900" lvl="1" indent="0">
              <a:buNone/>
            </a:pPr>
            <a:r>
              <a:rPr lang="en-US" dirty="0"/>
              <a:t>    </a:t>
            </a:r>
            <a:r>
              <a:rPr lang="en-US" dirty="0" err="1"/>
              <a:t>def</a:t>
            </a:r>
            <a:r>
              <a:rPr lang="en-US" dirty="0"/>
              <a:t> method(self, </a:t>
            </a:r>
            <a:r>
              <a:rPr lang="en-US" dirty="0" err="1"/>
              <a:t>arg</a:t>
            </a:r>
            <a:r>
              <a:rPr lang="en-US" dirty="0"/>
              <a:t>):</a:t>
            </a:r>
          </a:p>
          <a:p>
            <a:pPr marL="342900" lvl="1" indent="0">
              <a:buNone/>
            </a:pPr>
            <a:r>
              <a:rPr lang="en-US" dirty="0"/>
              <a:t>        super(C, self).method(</a:t>
            </a:r>
            <a:r>
              <a:rPr lang="en-US" dirty="0" err="1"/>
              <a:t>arg</a:t>
            </a:r>
            <a:r>
              <a:rPr lang="en-US" dirty="0"/>
              <a:t>)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5128780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08001" y="1247450"/>
            <a:ext cx="3791625" cy="3801206"/>
          </a:xfrm>
          <a:prstGeom prst="roundRect">
            <a:avLst>
              <a:gd name="adj" fmla="val 3839"/>
            </a:avLst>
          </a:prstGeom>
          <a:ln>
            <a:solidFill>
              <a:schemeClr val="accent6">
                <a:lumMod val="40000"/>
                <a:lumOff val="60000"/>
              </a:schemeClr>
            </a:solidFill>
          </a:ln>
          <a:effectLst/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class Base(object):</a:t>
            </a:r>
          </a:p>
          <a:p>
            <a:pPr marL="0" indent="0">
              <a:buNone/>
            </a:pPr>
            <a:r>
              <a:rPr lang="en-US" dirty="0"/>
              <a:t>    </a:t>
            </a:r>
            <a:r>
              <a:rPr lang="en-US" dirty="0" err="1"/>
              <a:t>def</a:t>
            </a:r>
            <a:r>
              <a:rPr lang="en-US" dirty="0"/>
              <a:t> __</a:t>
            </a:r>
            <a:r>
              <a:rPr lang="en-US" dirty="0" err="1"/>
              <a:t>init</a:t>
            </a:r>
            <a:r>
              <a:rPr lang="en-US" dirty="0"/>
              <a:t>__(self):</a:t>
            </a:r>
          </a:p>
          <a:p>
            <a:pPr marL="0" indent="0">
              <a:buNone/>
            </a:pPr>
            <a:r>
              <a:rPr lang="en-US" dirty="0"/>
              <a:t>        print '</a:t>
            </a:r>
            <a:r>
              <a:rPr lang="en-US" dirty="0" err="1"/>
              <a:t>Construindo</a:t>
            </a:r>
            <a:r>
              <a:rPr lang="en-US" dirty="0"/>
              <a:t> a </a:t>
            </a:r>
            <a:r>
              <a:rPr lang="en-US" dirty="0" err="1"/>
              <a:t>classe</a:t>
            </a:r>
            <a:r>
              <a:rPr lang="en-US" dirty="0"/>
              <a:t> Base'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class </a:t>
            </a:r>
            <a:r>
              <a:rPr lang="en-US" dirty="0" err="1"/>
              <a:t>Derivada</a:t>
            </a:r>
            <a:r>
              <a:rPr lang="en-US" dirty="0"/>
              <a:t>(Base):</a:t>
            </a:r>
          </a:p>
          <a:p>
            <a:pPr marL="0" indent="0">
              <a:buNone/>
            </a:pPr>
            <a:r>
              <a:rPr lang="en-US" dirty="0"/>
              <a:t>    </a:t>
            </a:r>
            <a:r>
              <a:rPr lang="en-US" dirty="0" err="1"/>
              <a:t>def</a:t>
            </a:r>
            <a:r>
              <a:rPr lang="en-US" dirty="0"/>
              <a:t> __</a:t>
            </a:r>
            <a:r>
              <a:rPr lang="en-US" dirty="0" err="1"/>
              <a:t>init</a:t>
            </a:r>
            <a:r>
              <a:rPr lang="en-US" dirty="0"/>
              <a:t>__(self):</a:t>
            </a:r>
          </a:p>
          <a:p>
            <a:pPr marL="0" indent="0">
              <a:buNone/>
            </a:pPr>
            <a:r>
              <a:rPr lang="en-US" dirty="0"/>
              <a:t>        print '</a:t>
            </a:r>
            <a:r>
              <a:rPr lang="en-US" dirty="0" err="1"/>
              <a:t>Construindo</a:t>
            </a:r>
            <a:r>
              <a:rPr lang="en-US" dirty="0"/>
              <a:t> a </a:t>
            </a:r>
            <a:r>
              <a:rPr lang="en-US" dirty="0" err="1"/>
              <a:t>classe</a:t>
            </a:r>
            <a:r>
              <a:rPr lang="en-US" dirty="0"/>
              <a:t> </a:t>
            </a:r>
            <a:r>
              <a:rPr lang="en-US" dirty="0" err="1"/>
              <a:t>Derivada</a:t>
            </a:r>
            <a:r>
              <a:rPr lang="en-US" dirty="0"/>
              <a:t>'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x = </a:t>
            </a:r>
            <a:r>
              <a:rPr lang="en-US" dirty="0" err="1"/>
              <a:t>Derivada</a:t>
            </a:r>
            <a:r>
              <a:rPr lang="en-US" dirty="0" smtClean="0"/>
              <a:t>()</a:t>
            </a:r>
          </a:p>
          <a:p>
            <a:pPr marL="0" indent="0">
              <a:buNone/>
            </a:pPr>
            <a:endParaRPr lang="en-US" dirty="0"/>
          </a:p>
          <a:p>
            <a:r>
              <a:rPr lang="pt-BR" dirty="0"/>
              <a:t> o construtor de Base não foi chamado em nenhum momento</a:t>
            </a:r>
            <a:endParaRPr lang="en-US" dirty="0"/>
          </a:p>
          <a:p>
            <a:pPr marL="0" indent="0">
              <a:buNone/>
            </a:pPr>
            <a:endParaRPr lang="pt-BR" dirty="0"/>
          </a:p>
        </p:txBody>
      </p:sp>
      <p:sp>
        <p:nvSpPr>
          <p:cNvPr id="8" name="Espaço Reservado para Conteúdo 2"/>
          <p:cNvSpPr txBox="1">
            <a:spLocks/>
          </p:cNvSpPr>
          <p:nvPr/>
        </p:nvSpPr>
        <p:spPr>
          <a:xfrm>
            <a:off x="1595728" y="3090912"/>
            <a:ext cx="3445421" cy="29105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57175" indent="-257175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3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endParaRPr lang="en-US" dirty="0" smtClean="0"/>
          </a:p>
          <a:p>
            <a:pPr marL="0" indent="0">
              <a:buFont typeface="Wingdings 3" charset="2"/>
              <a:buNone/>
            </a:pPr>
            <a:endParaRPr lang="pt-BR" dirty="0"/>
          </a:p>
        </p:txBody>
      </p:sp>
      <p:sp>
        <p:nvSpPr>
          <p:cNvPr id="9" name="Título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super</a:t>
            </a:r>
            <a:r>
              <a:rPr lang="pt-BR" dirty="0" smtClean="0"/>
              <a:t>()</a:t>
            </a:r>
            <a:endParaRPr lang="pt-BR" dirty="0"/>
          </a:p>
        </p:txBody>
      </p:sp>
      <p:sp>
        <p:nvSpPr>
          <p:cNvPr id="12" name="Espaço Reservado para Conteúdo 2"/>
          <p:cNvSpPr txBox="1">
            <a:spLocks/>
          </p:cNvSpPr>
          <p:nvPr/>
        </p:nvSpPr>
        <p:spPr>
          <a:xfrm>
            <a:off x="5856051" y="2066467"/>
            <a:ext cx="3445421" cy="9467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57175" indent="-257175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3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en-US" dirty="0" smtClean="0"/>
              <a:t>class </a:t>
            </a:r>
            <a:r>
              <a:rPr lang="en-US" dirty="0" err="1" smtClean="0"/>
              <a:t>Derivada</a:t>
            </a:r>
            <a:r>
              <a:rPr lang="en-US" dirty="0" smtClean="0"/>
              <a:t>(Base):</a:t>
            </a:r>
          </a:p>
          <a:p>
            <a:pPr marL="0" indent="0">
              <a:buFont typeface="Wingdings 3" charset="2"/>
              <a:buNone/>
            </a:pPr>
            <a:r>
              <a:rPr lang="en-US" dirty="0" smtClean="0"/>
              <a:t>    </a:t>
            </a:r>
            <a:r>
              <a:rPr lang="en-US" dirty="0" err="1" smtClean="0"/>
              <a:t>def</a:t>
            </a:r>
            <a:r>
              <a:rPr lang="en-US" dirty="0" smtClean="0"/>
              <a:t> __</a:t>
            </a:r>
            <a:r>
              <a:rPr lang="en-US" dirty="0" err="1" smtClean="0"/>
              <a:t>init</a:t>
            </a:r>
            <a:r>
              <a:rPr lang="en-US" dirty="0" smtClean="0"/>
              <a:t>__(self):</a:t>
            </a:r>
          </a:p>
          <a:p>
            <a:pPr marL="0" indent="0">
              <a:buFont typeface="Wingdings 3" charset="2"/>
              <a:buNone/>
            </a:pPr>
            <a:r>
              <a:rPr lang="en-US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       Base.__</a:t>
            </a:r>
            <a:r>
              <a:rPr lang="en-US" dirty="0" err="1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init</a:t>
            </a:r>
            <a:r>
              <a:rPr lang="en-US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__(self)</a:t>
            </a:r>
          </a:p>
          <a:p>
            <a:pPr marL="0" indent="0">
              <a:buFont typeface="Wingdings 3" charset="2"/>
              <a:buNone/>
            </a:pPr>
            <a:endParaRPr lang="en-US" dirty="0" smtClean="0"/>
          </a:p>
        </p:txBody>
      </p:sp>
      <p:cxnSp>
        <p:nvCxnSpPr>
          <p:cNvPr id="17" name="Conector de seta reta 16"/>
          <p:cNvCxnSpPr/>
          <p:nvPr/>
        </p:nvCxnSpPr>
        <p:spPr>
          <a:xfrm flipV="1">
            <a:off x="4299626" y="2238050"/>
            <a:ext cx="1556425" cy="9100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de seta reta 18"/>
          <p:cNvCxnSpPr/>
          <p:nvPr/>
        </p:nvCxnSpPr>
        <p:spPr>
          <a:xfrm>
            <a:off x="4299626" y="3148053"/>
            <a:ext cx="1478604" cy="9670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Espaço Reservado para Conteúdo 2"/>
          <p:cNvSpPr txBox="1">
            <a:spLocks/>
          </p:cNvSpPr>
          <p:nvPr/>
        </p:nvSpPr>
        <p:spPr>
          <a:xfrm>
            <a:off x="5778230" y="4048328"/>
            <a:ext cx="3445421" cy="17092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57175" indent="-257175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3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/>
              <a:t>class </a:t>
            </a:r>
            <a:r>
              <a:rPr lang="en-US" dirty="0" err="1"/>
              <a:t>Derivada</a:t>
            </a:r>
            <a:r>
              <a:rPr lang="en-US" dirty="0"/>
              <a:t>(Base):</a:t>
            </a:r>
          </a:p>
          <a:p>
            <a:pPr marL="0" indent="0">
              <a:buNone/>
            </a:pPr>
            <a:r>
              <a:rPr lang="en-US" dirty="0"/>
              <a:t>    </a:t>
            </a:r>
            <a:r>
              <a:rPr lang="en-US" dirty="0" err="1"/>
              <a:t>def</a:t>
            </a:r>
            <a:r>
              <a:rPr lang="en-US" dirty="0"/>
              <a:t> __</a:t>
            </a:r>
            <a:r>
              <a:rPr lang="en-US" dirty="0" err="1"/>
              <a:t>init</a:t>
            </a:r>
            <a:r>
              <a:rPr lang="en-US" dirty="0"/>
              <a:t>__(self):</a:t>
            </a:r>
          </a:p>
          <a:p>
            <a:pPr marL="0" indent="0">
              <a:buNone/>
            </a:pPr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      super(</a:t>
            </a:r>
            <a:r>
              <a:rPr lang="en-US" dirty="0" err="1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Derivada</a:t>
            </a:r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, self).__</a:t>
            </a:r>
            <a:r>
              <a:rPr lang="en-US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init</a:t>
            </a:r>
            <a:r>
              <a:rPr lang="en-US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__()</a:t>
            </a:r>
            <a:endParaRPr lang="pt-BR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8800109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Herança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Herança múltipla</a:t>
            </a:r>
          </a:p>
          <a:p>
            <a:endParaRPr lang="pt-BR" dirty="0"/>
          </a:p>
          <a:p>
            <a:r>
              <a:rPr lang="pt-BR" dirty="0" err="1" smtClean="0"/>
              <a:t>isinstance</a:t>
            </a:r>
            <a:r>
              <a:rPr lang="pt-BR" dirty="0" smtClean="0"/>
              <a:t>()</a:t>
            </a:r>
          </a:p>
          <a:p>
            <a:r>
              <a:rPr lang="pt-BR" dirty="0" err="1" smtClean="0"/>
              <a:t>issubclass</a:t>
            </a:r>
            <a:r>
              <a:rPr lang="pt-BR" dirty="0" smtClean="0"/>
              <a:t>() </a:t>
            </a:r>
          </a:p>
          <a:p>
            <a:pPr marL="0" indent="0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0695889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Exercício</a:t>
            </a:r>
            <a:endParaRPr lang="pt-BR" dirty="0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757"/>
          <a:stretch/>
        </p:blipFill>
        <p:spPr>
          <a:xfrm>
            <a:off x="580369" y="952500"/>
            <a:ext cx="7988278" cy="3770616"/>
          </a:xfrm>
        </p:spPr>
      </p:pic>
    </p:spTree>
    <p:extLst>
      <p:ext uri="{BB962C8B-B14F-4D97-AF65-F5344CB8AC3E}">
        <p14:creationId xmlns:p14="http://schemas.microsoft.com/office/powerpoint/2010/main" val="218938564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Exercício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08001" y="1620441"/>
            <a:ext cx="7834615" cy="3434443"/>
          </a:xfrm>
        </p:spPr>
        <p:txBody>
          <a:bodyPr>
            <a:normAutofit fontScale="85000" lnSpcReduction="20000"/>
          </a:bodyPr>
          <a:lstStyle/>
          <a:p>
            <a:r>
              <a:rPr lang="pt-BR" dirty="0" smtClean="0"/>
              <a:t>Veículo</a:t>
            </a:r>
          </a:p>
          <a:p>
            <a:pPr lvl="1"/>
            <a:r>
              <a:rPr lang="pt-BR" dirty="0" smtClean="0"/>
              <a:t>Carro</a:t>
            </a:r>
          </a:p>
          <a:p>
            <a:pPr lvl="1"/>
            <a:r>
              <a:rPr lang="pt-BR" dirty="0" smtClean="0"/>
              <a:t>Avião</a:t>
            </a:r>
          </a:p>
          <a:p>
            <a:pPr lvl="1"/>
            <a:r>
              <a:rPr lang="pt-BR" dirty="0" smtClean="0"/>
              <a:t>Bicicleta</a:t>
            </a:r>
          </a:p>
          <a:p>
            <a:pPr lvl="1"/>
            <a:endParaRPr lang="pt-BR" dirty="0"/>
          </a:p>
          <a:p>
            <a:r>
              <a:rPr lang="pt-BR" dirty="0" smtClean="0"/>
              <a:t>atributos:</a:t>
            </a:r>
          </a:p>
          <a:p>
            <a:pPr lvl="1"/>
            <a:r>
              <a:rPr lang="pt-BR" dirty="0" smtClean="0"/>
              <a:t>modelo</a:t>
            </a:r>
          </a:p>
          <a:p>
            <a:pPr lvl="1"/>
            <a:r>
              <a:rPr lang="pt-BR" dirty="0" smtClean="0"/>
              <a:t>velocidade</a:t>
            </a:r>
          </a:p>
          <a:p>
            <a:pPr lvl="1"/>
            <a:r>
              <a:rPr lang="pt-BR" dirty="0" smtClean="0"/>
              <a:t>combustível</a:t>
            </a:r>
          </a:p>
          <a:p>
            <a:pPr lvl="1"/>
            <a:r>
              <a:rPr lang="pt-BR" dirty="0" smtClean="0"/>
              <a:t>portas</a:t>
            </a:r>
          </a:p>
          <a:p>
            <a:pPr lvl="1"/>
            <a:r>
              <a:rPr lang="pt-BR" dirty="0" smtClean="0"/>
              <a:t>peso</a:t>
            </a:r>
          </a:p>
          <a:p>
            <a:pPr lvl="1"/>
            <a:r>
              <a:rPr lang="pt-BR" dirty="0" smtClean="0"/>
              <a:t>consumo</a:t>
            </a:r>
          </a:p>
          <a:p>
            <a:r>
              <a:rPr lang="pt-BR" dirty="0" smtClean="0"/>
              <a:t>funções:</a:t>
            </a:r>
          </a:p>
          <a:p>
            <a:pPr lvl="1"/>
            <a:r>
              <a:rPr lang="pt-BR" dirty="0" smtClean="0"/>
              <a:t>abastecer</a:t>
            </a:r>
          </a:p>
          <a:p>
            <a:pPr lvl="1"/>
            <a:r>
              <a:rPr lang="pt-BR" dirty="0" smtClean="0"/>
              <a:t>andar</a:t>
            </a:r>
          </a:p>
          <a:p>
            <a:pPr lvl="1"/>
            <a:endParaRPr lang="pt-BR" dirty="0" smtClean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6068473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Args</a:t>
            </a:r>
            <a:r>
              <a:rPr lang="pt-BR" dirty="0" smtClean="0"/>
              <a:t> e </a:t>
            </a:r>
            <a:r>
              <a:rPr lang="pt-BR" dirty="0" err="1" smtClean="0"/>
              <a:t>Kwargs</a:t>
            </a:r>
            <a:r>
              <a:rPr lang="pt-BR" dirty="0" smtClean="0"/>
              <a:t>	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'a </a:t>
            </a:r>
            <a:r>
              <a:rPr lang="pt-BR" dirty="0" smtClean="0"/>
              <a:t>teste'.</a:t>
            </a:r>
            <a:r>
              <a:rPr lang="pt-BR" dirty="0" err="1"/>
              <a:t>replace</a:t>
            </a:r>
            <a:r>
              <a:rPr lang="pt-BR" dirty="0"/>
              <a:t>('a ', 'o </a:t>
            </a:r>
            <a:r>
              <a:rPr lang="pt-BR" dirty="0" smtClean="0"/>
              <a:t>')</a:t>
            </a:r>
          </a:p>
          <a:p>
            <a:r>
              <a:rPr lang="pt-BR" dirty="0" err="1" smtClean="0"/>
              <a:t>args</a:t>
            </a:r>
            <a:r>
              <a:rPr lang="pt-BR" dirty="0" smtClean="0"/>
              <a:t> </a:t>
            </a:r>
            <a:r>
              <a:rPr lang="pt-BR" dirty="0"/>
              <a:t>= ['a ','o '] </a:t>
            </a:r>
            <a:endParaRPr lang="pt-BR" dirty="0"/>
          </a:p>
          <a:p>
            <a:r>
              <a:rPr lang="pt-BR" dirty="0" smtClean="0"/>
              <a:t>'a teste'.</a:t>
            </a:r>
            <a:r>
              <a:rPr lang="pt-BR" dirty="0" err="1"/>
              <a:t>replace</a:t>
            </a:r>
            <a:r>
              <a:rPr lang="pt-BR" dirty="0"/>
              <a:t>(</a:t>
            </a:r>
            <a:r>
              <a:rPr lang="pt-BR" dirty="0" err="1"/>
              <a:t>args</a:t>
            </a:r>
            <a:r>
              <a:rPr lang="pt-BR" dirty="0" smtClean="0"/>
              <a:t>)</a:t>
            </a:r>
            <a:endParaRPr lang="pt-BR" dirty="0"/>
          </a:p>
          <a:p>
            <a:r>
              <a:rPr lang="pt-BR" dirty="0" smtClean="0"/>
              <a:t>'a teste'.</a:t>
            </a:r>
            <a:r>
              <a:rPr lang="pt-BR" dirty="0" err="1"/>
              <a:t>replace</a:t>
            </a:r>
            <a:r>
              <a:rPr lang="pt-BR" dirty="0"/>
              <a:t>(*</a:t>
            </a:r>
            <a:r>
              <a:rPr lang="pt-BR" dirty="0" err="1"/>
              <a:t>args</a:t>
            </a:r>
            <a:r>
              <a:rPr lang="pt-BR" dirty="0"/>
              <a:t>)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33726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77707" y="357107"/>
            <a:ext cx="6447501" cy="1369936"/>
          </a:xfrm>
        </p:spPr>
        <p:txBody>
          <a:bodyPr/>
          <a:lstStyle/>
          <a:p>
            <a:r>
              <a:rPr lang="pt-BR" dirty="0" err="1" smtClean="0"/>
              <a:t>Django</a:t>
            </a:r>
            <a:endParaRPr lang="pt-BR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46" r="83940"/>
          <a:stretch/>
        </p:blipFill>
        <p:spPr>
          <a:xfrm>
            <a:off x="1" y="0"/>
            <a:ext cx="1649690" cy="5143500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7186" y="2144463"/>
            <a:ext cx="2438400" cy="206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00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</a:t>
            </a:r>
            <a:r>
              <a:rPr lang="pt-BR" dirty="0" smtClean="0"/>
              <a:t>rameworks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err="1" smtClean="0"/>
              <a:t>Django</a:t>
            </a:r>
            <a:endParaRPr lang="pt-BR" dirty="0" smtClean="0"/>
          </a:p>
          <a:p>
            <a:r>
              <a:rPr lang="pt-BR" dirty="0" err="1" smtClean="0"/>
              <a:t>Pyramid</a:t>
            </a:r>
            <a:endParaRPr lang="pt-BR" dirty="0" smtClean="0"/>
          </a:p>
          <a:p>
            <a:r>
              <a:rPr lang="pt-BR" dirty="0" err="1" smtClean="0"/>
              <a:t>Flask</a:t>
            </a:r>
            <a:endParaRPr lang="pt-BR" dirty="0" smtClean="0"/>
          </a:p>
          <a:p>
            <a:r>
              <a:rPr lang="pt-BR" dirty="0" err="1" smtClean="0"/>
              <a:t>Kivy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72042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Criando um projeto em </a:t>
            </a:r>
            <a:r>
              <a:rPr lang="pt-BR" dirty="0" err="1"/>
              <a:t>Django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lang="pt-BR" dirty="0" smtClean="0"/>
          </a:p>
          <a:p>
            <a:r>
              <a:rPr lang="pt-BR" dirty="0" err="1"/>
              <a:t>django-admin</a:t>
            </a:r>
            <a:r>
              <a:rPr lang="pt-BR" dirty="0"/>
              <a:t> </a:t>
            </a:r>
            <a:r>
              <a:rPr lang="pt-BR" dirty="0" err="1"/>
              <a:t>startproject</a:t>
            </a:r>
            <a:r>
              <a:rPr lang="pt-BR" dirty="0"/>
              <a:t> </a:t>
            </a:r>
            <a:r>
              <a:rPr lang="pt-BR" dirty="0" err="1" smtClean="0"/>
              <a:t>cake_project</a:t>
            </a:r>
            <a:endParaRPr lang="pt-BR" dirty="0" smtClean="0"/>
          </a:p>
          <a:p>
            <a:r>
              <a:rPr lang="pt-BR" dirty="0" err="1"/>
              <a:t>python</a:t>
            </a:r>
            <a:r>
              <a:rPr lang="pt-BR" dirty="0"/>
              <a:t> manage.py </a:t>
            </a:r>
            <a:r>
              <a:rPr lang="pt-BR" dirty="0" err="1" smtClean="0"/>
              <a:t>runserver</a:t>
            </a:r>
            <a:endParaRPr lang="pt-BR" dirty="0" smtClean="0"/>
          </a:p>
          <a:p>
            <a:r>
              <a:rPr lang="pt-BR" dirty="0" err="1"/>
              <a:t>python</a:t>
            </a:r>
            <a:r>
              <a:rPr lang="pt-BR" dirty="0"/>
              <a:t> manage.py </a:t>
            </a:r>
            <a:r>
              <a:rPr lang="pt-BR" dirty="0" err="1" smtClean="0"/>
              <a:t>startapp</a:t>
            </a:r>
            <a:r>
              <a:rPr lang="pt-BR" dirty="0" smtClean="0"/>
              <a:t> </a:t>
            </a:r>
            <a:r>
              <a:rPr lang="pt-BR" dirty="0" err="1" smtClean="0"/>
              <a:t>products</a:t>
            </a:r>
            <a:endParaRPr lang="pt-BR" dirty="0" smtClean="0"/>
          </a:p>
          <a:p>
            <a:endParaRPr lang="pt-BR" dirty="0" smtClean="0"/>
          </a:p>
          <a:p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69643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Sintaxe</a:t>
            </a:r>
            <a:endParaRPr lang="pt-BR" dirty="0"/>
          </a:p>
        </p:txBody>
      </p:sp>
      <p:sp>
        <p:nvSpPr>
          <p:cNvPr id="5" name="Espaço Reservado para Conteúdo 2"/>
          <p:cNvSpPr txBox="1">
            <a:spLocks/>
          </p:cNvSpPr>
          <p:nvPr/>
        </p:nvSpPr>
        <p:spPr>
          <a:xfrm>
            <a:off x="660401" y="1772842"/>
            <a:ext cx="6447501" cy="29105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57175" indent="-257175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3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 err="1" smtClean="0"/>
              <a:t>Identações</a:t>
            </a:r>
            <a:endParaRPr lang="pt-BR" dirty="0" smtClean="0"/>
          </a:p>
          <a:p>
            <a:r>
              <a:rPr lang="pt-BR" dirty="0" smtClean="0"/>
              <a:t>Boa Legibilidade</a:t>
            </a:r>
          </a:p>
          <a:p>
            <a:r>
              <a:rPr lang="pt-BR" dirty="0" smtClean="0"/>
              <a:t>Uso de </a:t>
            </a:r>
            <a:r>
              <a:rPr lang="pt-BR" dirty="0" smtClean="0"/>
              <a:t>caracteres reduzido</a:t>
            </a:r>
            <a:endParaRPr lang="pt-BR" dirty="0" smtClean="0"/>
          </a:p>
          <a:p>
            <a:endParaRPr lang="pt-BR" dirty="0" smtClean="0"/>
          </a:p>
          <a:p>
            <a:r>
              <a:rPr lang="pt-BR" dirty="0" err="1" smtClean="0"/>
              <a:t>PEPs</a:t>
            </a:r>
            <a:r>
              <a:rPr lang="pt-BR" dirty="0" smtClean="0"/>
              <a:t> - </a:t>
            </a:r>
            <a:r>
              <a:rPr lang="pt-BR" dirty="0"/>
              <a:t>Python </a:t>
            </a:r>
            <a:r>
              <a:rPr lang="pt-BR" dirty="0" err="1"/>
              <a:t>Enhancement</a:t>
            </a:r>
            <a:r>
              <a:rPr lang="pt-BR" dirty="0"/>
              <a:t> </a:t>
            </a:r>
            <a:r>
              <a:rPr lang="pt-BR" dirty="0" err="1"/>
              <a:t>Proposals</a:t>
            </a:r>
            <a:r>
              <a:rPr lang="pt-BR" dirty="0"/>
              <a:t> </a:t>
            </a:r>
            <a:r>
              <a:rPr lang="pt-BR" dirty="0" smtClean="0"/>
              <a:t>(propostas de aprimoramento)</a:t>
            </a:r>
          </a:p>
          <a:p>
            <a:pPr lvl="1"/>
            <a:r>
              <a:rPr lang="pt-BR" dirty="0">
                <a:hlinkClick r:id="rId2"/>
              </a:rPr>
              <a:t>https://www.python.org/dev/peps</a:t>
            </a:r>
            <a:r>
              <a:rPr lang="pt-BR" dirty="0" smtClean="0">
                <a:hlinkClick r:id="rId2"/>
              </a:rPr>
              <a:t>/</a:t>
            </a:r>
            <a:r>
              <a:rPr lang="pt-BR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47461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Database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MySQL</a:t>
            </a:r>
          </a:p>
          <a:p>
            <a:pPr marL="0" indent="0">
              <a:buNone/>
            </a:pPr>
            <a:r>
              <a:rPr lang="pt-BR" dirty="0" err="1" smtClean="0"/>
              <a:t>SQLite</a:t>
            </a:r>
            <a:endParaRPr lang="pt-BR" dirty="0" smtClean="0"/>
          </a:p>
          <a:p>
            <a:pPr marL="0" indent="0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28433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Migrações de banco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err="1"/>
              <a:t>python</a:t>
            </a:r>
            <a:r>
              <a:rPr lang="pt-BR" dirty="0"/>
              <a:t> manage.py </a:t>
            </a:r>
            <a:r>
              <a:rPr lang="pt-BR" dirty="0" err="1"/>
              <a:t>makemigrations</a:t>
            </a:r>
            <a:r>
              <a:rPr lang="pt-BR" dirty="0"/>
              <a:t> </a:t>
            </a:r>
            <a:r>
              <a:rPr lang="pt-BR" dirty="0" err="1" smtClean="0"/>
              <a:t>products</a:t>
            </a:r>
            <a:endParaRPr lang="pt-BR" dirty="0" smtClean="0"/>
          </a:p>
          <a:p>
            <a:r>
              <a:rPr lang="pt-BR" dirty="0" err="1"/>
              <a:t>python</a:t>
            </a:r>
            <a:r>
              <a:rPr lang="pt-BR" dirty="0"/>
              <a:t> manage.py </a:t>
            </a:r>
            <a:r>
              <a:rPr lang="pt-BR" dirty="0" err="1"/>
              <a:t>migrate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4673112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Database</a:t>
            </a:r>
            <a:r>
              <a:rPr lang="pt-BR" dirty="0" smtClean="0"/>
              <a:t> API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err="1"/>
              <a:t>python</a:t>
            </a:r>
            <a:r>
              <a:rPr lang="pt-BR" dirty="0"/>
              <a:t> manage.py </a:t>
            </a:r>
            <a:r>
              <a:rPr lang="pt-BR" dirty="0" err="1" smtClean="0"/>
              <a:t>shell</a:t>
            </a:r>
            <a:endParaRPr lang="pt-BR" dirty="0" smtClean="0"/>
          </a:p>
          <a:p>
            <a:endParaRPr lang="pt-BR" dirty="0" smtClean="0"/>
          </a:p>
          <a:p>
            <a:r>
              <a:rPr lang="en-US" dirty="0"/>
              <a:t> a = Product(name='</a:t>
            </a:r>
            <a:r>
              <a:rPr lang="en-US" dirty="0" err="1"/>
              <a:t>tenis</a:t>
            </a:r>
            <a:r>
              <a:rPr lang="en-US" dirty="0"/>
              <a:t>', </a:t>
            </a:r>
            <a:r>
              <a:rPr lang="en-US" dirty="0" err="1"/>
              <a:t>price_sell</a:t>
            </a:r>
            <a:r>
              <a:rPr lang="en-US" dirty="0"/>
              <a:t>=10)</a:t>
            </a:r>
          </a:p>
          <a:p>
            <a:r>
              <a:rPr lang="en-US" dirty="0"/>
              <a:t> </a:t>
            </a:r>
            <a:r>
              <a:rPr lang="en-US" dirty="0" err="1" smtClean="0"/>
              <a:t>a.save</a:t>
            </a:r>
            <a:r>
              <a:rPr lang="en-US" dirty="0" smtClean="0"/>
              <a:t>()</a:t>
            </a:r>
          </a:p>
          <a:p>
            <a:endParaRPr lang="en-US" dirty="0"/>
          </a:p>
          <a:p>
            <a:r>
              <a:rPr lang="en-US" dirty="0" err="1" smtClean="0"/>
              <a:t>Product.objects.filter</a:t>
            </a:r>
            <a:r>
              <a:rPr lang="en-US" dirty="0" smtClean="0"/>
              <a:t>(id=1)</a:t>
            </a:r>
          </a:p>
          <a:p>
            <a:pPr lvl="1"/>
            <a:r>
              <a:rPr lang="en-US" dirty="0">
                <a:hlinkClick r:id="rId2"/>
              </a:rPr>
              <a:t>https://docs.djangoproject.com/en/2.0/ref/models/querysets/#</a:t>
            </a:r>
            <a:r>
              <a:rPr lang="en-US" dirty="0" smtClean="0">
                <a:hlinkClick r:id="rId2"/>
              </a:rPr>
              <a:t>id4</a:t>
            </a:r>
            <a:r>
              <a:rPr lang="en-US" dirty="0" smtClean="0"/>
              <a:t>	</a:t>
            </a:r>
          </a:p>
          <a:p>
            <a:pPr lvl="1"/>
            <a:r>
              <a:rPr lang="en-US" dirty="0" err="1" smtClean="0"/>
              <a:t>Product.objects.get</a:t>
            </a:r>
            <a:r>
              <a:rPr lang="en-US" dirty="0" smtClean="0"/>
              <a:t>(</a:t>
            </a:r>
            <a:r>
              <a:rPr lang="en-US" dirty="0" err="1" smtClean="0"/>
              <a:t>name__</a:t>
            </a:r>
            <a:r>
              <a:rPr lang="en-US" dirty="0" err="1"/>
              <a:t>contains</a:t>
            </a:r>
            <a:r>
              <a:rPr lang="en-US" dirty="0" smtClean="0"/>
              <a:t>=‘bolo')</a:t>
            </a:r>
            <a:endParaRPr lang="en-US" dirty="0"/>
          </a:p>
          <a:p>
            <a:pPr lvl="1"/>
            <a:r>
              <a:rPr lang="en-US" dirty="0" err="1"/>
              <a:t>Product</a:t>
            </a:r>
            <a:r>
              <a:rPr lang="en-US" dirty="0" err="1" smtClean="0"/>
              <a:t>.objects.filter</a:t>
            </a:r>
            <a:r>
              <a:rPr lang="en-US" dirty="0" smtClean="0"/>
              <a:t>(</a:t>
            </a:r>
            <a:r>
              <a:rPr lang="en-US" dirty="0" err="1" smtClean="0"/>
              <a:t>id</a:t>
            </a:r>
            <a:r>
              <a:rPr lang="en-US" dirty="0" err="1"/>
              <a:t>__in</a:t>
            </a:r>
            <a:r>
              <a:rPr lang="en-US" dirty="0"/>
              <a:t>=[1, 3, 4])</a:t>
            </a:r>
          </a:p>
          <a:p>
            <a:pPr lvl="1"/>
            <a:endParaRPr lang="en-US" dirty="0" smtClean="0"/>
          </a:p>
        </p:txBody>
      </p:sp>
      <p:sp>
        <p:nvSpPr>
          <p:cNvPr id="4" name="CaixaDeTexto 3"/>
          <p:cNvSpPr txBox="1"/>
          <p:nvPr/>
        </p:nvSpPr>
        <p:spPr>
          <a:xfrm>
            <a:off x="628650" y="1010840"/>
            <a:ext cx="50674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/>
            <a:r>
              <a:rPr lang="pt-BR" dirty="0">
                <a:hlinkClick r:id="rId3"/>
              </a:rPr>
              <a:t>https://docs.djangoproject.com/en/2.0/ref/models/querysets</a:t>
            </a:r>
            <a:r>
              <a:rPr lang="pt-BR" dirty="0" smtClean="0">
                <a:hlinkClick r:id="rId3"/>
              </a:rPr>
              <a:t>/#</a:t>
            </a:r>
            <a:r>
              <a:rPr lang="pt-BR" dirty="0" smtClean="0"/>
              <a:t> 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27891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Admin</a:t>
            </a:r>
            <a:r>
              <a:rPr lang="pt-BR" dirty="0" smtClean="0"/>
              <a:t>		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err="1" smtClean="0"/>
              <a:t>python</a:t>
            </a:r>
            <a:r>
              <a:rPr lang="pt-BR" dirty="0" smtClean="0"/>
              <a:t> manage.py </a:t>
            </a:r>
            <a:r>
              <a:rPr lang="pt-BR" dirty="0" err="1" smtClean="0"/>
              <a:t>createsuperuser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05215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IDE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r>
              <a:rPr lang="pt-BR" dirty="0" err="1" smtClean="0"/>
              <a:t>Pycharm</a:t>
            </a:r>
            <a:endParaRPr lang="pt-BR" dirty="0" smtClean="0"/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r>
              <a:rPr lang="pt-BR" dirty="0" err="1" smtClean="0"/>
              <a:t>Notepad</a:t>
            </a:r>
            <a:r>
              <a:rPr lang="pt-BR" dirty="0" smtClean="0"/>
              <a:t> ++</a:t>
            </a:r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r>
              <a:rPr lang="pt-BR" dirty="0" smtClean="0"/>
              <a:t>Sublime</a:t>
            </a:r>
          </a:p>
          <a:p>
            <a:pPr marL="0" lv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pt-BR" dirty="0" err="1" smtClean="0"/>
              <a:t>Atom</a:t>
            </a:r>
            <a:endParaRPr lang="pt-BR" dirty="0" smtClean="0"/>
          </a:p>
          <a:p>
            <a:pPr marL="0" indent="0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45000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HTML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 linguagem de marcação </a:t>
            </a:r>
            <a:endParaRPr lang="en-US" dirty="0" smtClean="0">
              <a:solidFill>
                <a:srgbClr val="0000CD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0000CD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en-US" dirty="0" smtClean="0">
                <a:solidFill>
                  <a:srgbClr val="A52A2A"/>
                </a:solidFill>
                <a:latin typeface="Consolas" panose="020B0609020204030204" pitchFamily="49" charset="0"/>
              </a:rPr>
              <a:t>!</a:t>
            </a:r>
            <a:r>
              <a:rPr lang="en-US" dirty="0">
                <a:solidFill>
                  <a:srgbClr val="A52A2A"/>
                </a:solidFill>
                <a:latin typeface="Consolas" panose="020B0609020204030204" pitchFamily="49" charset="0"/>
              </a:rPr>
              <a:t>DOCTYPE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 html</a:t>
            </a:r>
            <a:r>
              <a:rPr lang="en-US" dirty="0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r>
              <a:rPr lang="en-US" dirty="0"/>
              <a:t/>
            </a:r>
            <a:br>
              <a:rPr lang="en-US" dirty="0"/>
            </a:br>
            <a:r>
              <a:rPr lang="en-US" dirty="0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A52A2A"/>
                </a:solidFill>
                <a:latin typeface="Consolas" panose="020B0609020204030204" pitchFamily="49" charset="0"/>
              </a:rPr>
              <a:t>html</a:t>
            </a:r>
            <a:r>
              <a:rPr lang="en-US" dirty="0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r>
              <a:rPr lang="en-US" dirty="0"/>
              <a:t/>
            </a:r>
            <a:br>
              <a:rPr lang="en-US" dirty="0"/>
            </a:br>
            <a:r>
              <a:rPr lang="en-US" dirty="0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en-US" dirty="0" smtClean="0">
                <a:solidFill>
                  <a:srgbClr val="A52A2A"/>
                </a:solidFill>
                <a:latin typeface="Consolas" panose="020B0609020204030204" pitchFamily="49" charset="0"/>
              </a:rPr>
              <a:t>title</a:t>
            </a:r>
            <a:r>
              <a:rPr lang="en-US" dirty="0" smtClean="0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HTML!!</a:t>
            </a:r>
            <a:r>
              <a:rPr lang="en-US" dirty="0" smtClean="0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en-US" dirty="0" smtClean="0">
                <a:solidFill>
                  <a:srgbClr val="A52A2A"/>
                </a:solidFill>
                <a:latin typeface="Consolas" panose="020B0609020204030204" pitchFamily="49" charset="0"/>
              </a:rPr>
              <a:t>/</a:t>
            </a:r>
            <a:r>
              <a:rPr lang="en-US" dirty="0">
                <a:solidFill>
                  <a:srgbClr val="A52A2A"/>
                </a:solidFill>
                <a:latin typeface="Consolas" panose="020B0609020204030204" pitchFamily="49" charset="0"/>
              </a:rPr>
              <a:t>title</a:t>
            </a:r>
            <a:r>
              <a:rPr lang="en-US" dirty="0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r>
              <a:rPr lang="en-US" dirty="0"/>
              <a:t/>
            </a:r>
            <a:br>
              <a:rPr lang="en-US" dirty="0"/>
            </a:br>
            <a:r>
              <a:rPr lang="en-US" dirty="0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A52A2A"/>
                </a:solidFill>
                <a:latin typeface="Consolas" panose="020B0609020204030204" pitchFamily="49" charset="0"/>
              </a:rPr>
              <a:t>body</a:t>
            </a:r>
            <a:r>
              <a:rPr lang="en-US" dirty="0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A52A2A"/>
                </a:solidFill>
                <a:latin typeface="Consolas" panose="020B0609020204030204" pitchFamily="49" charset="0"/>
              </a:rPr>
              <a:t>h1</a:t>
            </a:r>
            <a:r>
              <a:rPr lang="en-US" dirty="0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This is a heading</a:t>
            </a:r>
            <a:r>
              <a:rPr lang="en-US" dirty="0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A52A2A"/>
                </a:solidFill>
                <a:latin typeface="Consolas" panose="020B0609020204030204" pitchFamily="49" charset="0"/>
              </a:rPr>
              <a:t>/h1</a:t>
            </a:r>
            <a:r>
              <a:rPr lang="en-US" dirty="0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r>
              <a:rPr lang="en-US" dirty="0"/>
              <a:t/>
            </a:r>
            <a:br>
              <a:rPr lang="en-US" dirty="0"/>
            </a:br>
            <a:r>
              <a:rPr lang="en-US" dirty="0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A52A2A"/>
                </a:solidFill>
                <a:latin typeface="Consolas" panose="020B0609020204030204" pitchFamily="49" charset="0"/>
              </a:rPr>
              <a:t>p</a:t>
            </a:r>
            <a:r>
              <a:rPr lang="en-US" dirty="0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This is a paragraph.</a:t>
            </a:r>
            <a:r>
              <a:rPr lang="en-US" dirty="0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A52A2A"/>
                </a:solidFill>
                <a:latin typeface="Consolas" panose="020B0609020204030204" pitchFamily="49" charset="0"/>
              </a:rPr>
              <a:t>/p</a:t>
            </a:r>
            <a:r>
              <a:rPr lang="en-US" dirty="0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A52A2A"/>
                </a:solidFill>
                <a:latin typeface="Consolas" panose="020B0609020204030204" pitchFamily="49" charset="0"/>
              </a:rPr>
              <a:t>/body</a:t>
            </a:r>
            <a:r>
              <a:rPr lang="en-US" dirty="0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r>
              <a:rPr lang="en-US" dirty="0"/>
              <a:t/>
            </a:r>
            <a:br>
              <a:rPr lang="en-US" dirty="0"/>
            </a:br>
            <a:r>
              <a:rPr lang="en-US" dirty="0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A52A2A"/>
                </a:solidFill>
                <a:latin typeface="Consolas" panose="020B0609020204030204" pitchFamily="49" charset="0"/>
              </a:rPr>
              <a:t>/html</a:t>
            </a:r>
            <a:r>
              <a:rPr lang="en-US" dirty="0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20438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CSS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err="1">
                <a:solidFill>
                  <a:srgbClr val="A52A2A"/>
                </a:solidFill>
                <a:latin typeface="Consolas" panose="020B0609020204030204" pitchFamily="49" charset="0"/>
              </a:rPr>
              <a:t>body</a:t>
            </a:r>
            <a:r>
              <a:rPr lang="pt-BR" dirty="0">
                <a:solidFill>
                  <a:srgbClr val="A52A2A"/>
                </a:solidFill>
                <a:latin typeface="Consolas" panose="020B0609020204030204" pitchFamily="49" charset="0"/>
              </a:rPr>
              <a:t> </a:t>
            </a: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pt-BR" dirty="0">
                <a:solidFill>
                  <a:srgbClr val="FF0000"/>
                </a:solidFill>
                <a:latin typeface="Consolas" panose="020B0609020204030204" pitchFamily="49" charset="0"/>
              </a:rPr>
              <a:t/>
            </a:r>
            <a:br>
              <a:rPr lang="pt-BR" dirty="0">
                <a:solidFill>
                  <a:srgbClr val="FF0000"/>
                </a:solidFill>
                <a:latin typeface="Consolas" panose="020B0609020204030204" pitchFamily="49" charset="0"/>
              </a:rPr>
            </a:br>
            <a:r>
              <a:rPr lang="pt-BR" dirty="0">
                <a:solidFill>
                  <a:srgbClr val="FF0000"/>
                </a:solidFill>
                <a:latin typeface="Consolas" panose="020B0609020204030204" pitchFamily="49" charset="0"/>
              </a:rPr>
              <a:t>    background-color</a:t>
            </a: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r>
              <a:rPr lang="pt-BR" dirty="0">
                <a:solidFill>
                  <a:srgbClr val="0000CD"/>
                </a:solidFill>
                <a:latin typeface="Consolas" panose="020B0609020204030204" pitchFamily="49" charset="0"/>
              </a:rPr>
              <a:t> </a:t>
            </a:r>
            <a:r>
              <a:rPr lang="pt-BR" dirty="0" err="1">
                <a:solidFill>
                  <a:srgbClr val="0000CD"/>
                </a:solidFill>
                <a:latin typeface="Consolas" panose="020B0609020204030204" pitchFamily="49" charset="0"/>
              </a:rPr>
              <a:t>lightblue</a:t>
            </a: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r>
              <a:rPr lang="pt-BR" dirty="0">
                <a:solidFill>
                  <a:srgbClr val="FF0000"/>
                </a:solidFill>
                <a:latin typeface="Consolas" panose="020B0609020204030204" pitchFamily="49" charset="0"/>
              </a:rPr>
              <a:t/>
            </a:r>
            <a:br>
              <a:rPr lang="pt-BR" dirty="0">
                <a:solidFill>
                  <a:srgbClr val="FF0000"/>
                </a:solidFill>
                <a:latin typeface="Consolas" panose="020B0609020204030204" pitchFamily="49" charset="0"/>
              </a:rPr>
            </a:b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r>
              <a:rPr lang="pt-BR" dirty="0"/>
              <a:t/>
            </a:r>
            <a:br>
              <a:rPr lang="pt-BR" dirty="0"/>
            </a:br>
            <a:r>
              <a:rPr lang="pt-BR" dirty="0">
                <a:solidFill>
                  <a:srgbClr val="A52A2A"/>
                </a:solidFill>
                <a:latin typeface="Consolas" panose="020B0609020204030204" pitchFamily="49" charset="0"/>
              </a:rPr>
              <a:t>h1 </a:t>
            </a: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pt-BR" dirty="0">
                <a:solidFill>
                  <a:srgbClr val="FF0000"/>
                </a:solidFill>
                <a:latin typeface="Consolas" panose="020B0609020204030204" pitchFamily="49" charset="0"/>
              </a:rPr>
              <a:t/>
            </a:r>
            <a:br>
              <a:rPr lang="pt-BR" dirty="0">
                <a:solidFill>
                  <a:srgbClr val="FF0000"/>
                </a:solidFill>
                <a:latin typeface="Consolas" panose="020B0609020204030204" pitchFamily="49" charset="0"/>
              </a:rPr>
            </a:br>
            <a:r>
              <a:rPr lang="pt-BR" dirty="0">
                <a:solidFill>
                  <a:srgbClr val="FF0000"/>
                </a:solidFill>
                <a:latin typeface="Consolas" panose="020B0609020204030204" pitchFamily="49" charset="0"/>
              </a:rPr>
              <a:t>    color</a:t>
            </a: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r>
              <a:rPr lang="pt-BR" dirty="0">
                <a:solidFill>
                  <a:srgbClr val="0000CD"/>
                </a:solidFill>
                <a:latin typeface="Consolas" panose="020B0609020204030204" pitchFamily="49" charset="0"/>
              </a:rPr>
              <a:t> </a:t>
            </a:r>
            <a:r>
              <a:rPr lang="pt-BR" dirty="0" err="1">
                <a:solidFill>
                  <a:srgbClr val="0000CD"/>
                </a:solidFill>
                <a:latin typeface="Consolas" panose="020B0609020204030204" pitchFamily="49" charset="0"/>
              </a:rPr>
              <a:t>white</a:t>
            </a: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r>
              <a:rPr lang="pt-BR" dirty="0">
                <a:solidFill>
                  <a:srgbClr val="FF0000"/>
                </a:solidFill>
                <a:latin typeface="Consolas" panose="020B0609020204030204" pitchFamily="49" charset="0"/>
              </a:rPr>
              <a:t/>
            </a:r>
            <a:br>
              <a:rPr lang="pt-BR" dirty="0">
                <a:solidFill>
                  <a:srgbClr val="FF0000"/>
                </a:solidFill>
                <a:latin typeface="Consolas" panose="020B0609020204030204" pitchFamily="49" charset="0"/>
              </a:rPr>
            </a:br>
            <a:r>
              <a:rPr lang="pt-BR" dirty="0">
                <a:solidFill>
                  <a:srgbClr val="FF0000"/>
                </a:solidFill>
                <a:latin typeface="Consolas" panose="020B0609020204030204" pitchFamily="49" charset="0"/>
              </a:rPr>
              <a:t>    </a:t>
            </a:r>
            <a:r>
              <a:rPr lang="pt-BR" dirty="0" err="1">
                <a:solidFill>
                  <a:srgbClr val="FF0000"/>
                </a:solidFill>
                <a:latin typeface="Consolas" panose="020B0609020204030204" pitchFamily="49" charset="0"/>
              </a:rPr>
              <a:t>text-align</a:t>
            </a: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r>
              <a:rPr lang="pt-BR" dirty="0">
                <a:solidFill>
                  <a:srgbClr val="0000CD"/>
                </a:solidFill>
                <a:latin typeface="Consolas" panose="020B0609020204030204" pitchFamily="49" charset="0"/>
              </a:rPr>
              <a:t> center</a:t>
            </a: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r>
              <a:rPr lang="pt-BR" dirty="0">
                <a:solidFill>
                  <a:srgbClr val="FF0000"/>
                </a:solidFill>
                <a:latin typeface="Consolas" panose="020B0609020204030204" pitchFamily="49" charset="0"/>
              </a:rPr>
              <a:t/>
            </a:r>
            <a:br>
              <a:rPr lang="pt-BR" dirty="0">
                <a:solidFill>
                  <a:srgbClr val="FF0000"/>
                </a:solidFill>
                <a:latin typeface="Consolas" panose="020B0609020204030204" pitchFamily="49" charset="0"/>
              </a:rPr>
            </a:b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r>
              <a:rPr lang="pt-BR" dirty="0"/>
              <a:t/>
            </a:r>
            <a:br>
              <a:rPr lang="pt-BR" dirty="0"/>
            </a:br>
            <a:r>
              <a:rPr lang="pt-BR" dirty="0">
                <a:solidFill>
                  <a:srgbClr val="A52A2A"/>
                </a:solidFill>
                <a:latin typeface="Consolas" panose="020B0609020204030204" pitchFamily="49" charset="0"/>
              </a:rPr>
              <a:t>p </a:t>
            </a: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pt-BR" dirty="0">
                <a:solidFill>
                  <a:srgbClr val="FF0000"/>
                </a:solidFill>
                <a:latin typeface="Consolas" panose="020B0609020204030204" pitchFamily="49" charset="0"/>
              </a:rPr>
              <a:t/>
            </a:r>
            <a:br>
              <a:rPr lang="pt-BR" dirty="0">
                <a:solidFill>
                  <a:srgbClr val="FF0000"/>
                </a:solidFill>
                <a:latin typeface="Consolas" panose="020B0609020204030204" pitchFamily="49" charset="0"/>
              </a:rPr>
            </a:br>
            <a:r>
              <a:rPr lang="pt-BR" dirty="0">
                <a:solidFill>
                  <a:srgbClr val="FF0000"/>
                </a:solidFill>
                <a:latin typeface="Consolas" panose="020B0609020204030204" pitchFamily="49" charset="0"/>
              </a:rPr>
              <a:t>    </a:t>
            </a:r>
            <a:r>
              <a:rPr lang="pt-BR" dirty="0" err="1">
                <a:solidFill>
                  <a:srgbClr val="FF0000"/>
                </a:solidFill>
                <a:latin typeface="Consolas" panose="020B0609020204030204" pitchFamily="49" charset="0"/>
              </a:rPr>
              <a:t>font-family</a:t>
            </a: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r>
              <a:rPr lang="pt-BR" dirty="0">
                <a:solidFill>
                  <a:srgbClr val="0000CD"/>
                </a:solidFill>
                <a:latin typeface="Consolas" panose="020B0609020204030204" pitchFamily="49" charset="0"/>
              </a:rPr>
              <a:t> </a:t>
            </a:r>
            <a:r>
              <a:rPr lang="pt-BR" dirty="0" err="1">
                <a:solidFill>
                  <a:srgbClr val="0000CD"/>
                </a:solidFill>
                <a:latin typeface="Consolas" panose="020B0609020204030204" pitchFamily="49" charset="0"/>
              </a:rPr>
              <a:t>verdana</a:t>
            </a: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r>
              <a:rPr lang="pt-BR" dirty="0">
                <a:solidFill>
                  <a:srgbClr val="FF0000"/>
                </a:solidFill>
                <a:latin typeface="Consolas" panose="020B0609020204030204" pitchFamily="49" charset="0"/>
              </a:rPr>
              <a:t/>
            </a:r>
            <a:br>
              <a:rPr lang="pt-BR" dirty="0">
                <a:solidFill>
                  <a:srgbClr val="FF0000"/>
                </a:solidFill>
                <a:latin typeface="Consolas" panose="020B0609020204030204" pitchFamily="49" charset="0"/>
              </a:rPr>
            </a:br>
            <a:r>
              <a:rPr lang="pt-BR" dirty="0">
                <a:solidFill>
                  <a:srgbClr val="FF0000"/>
                </a:solidFill>
                <a:latin typeface="Consolas" panose="020B0609020204030204" pitchFamily="49" charset="0"/>
              </a:rPr>
              <a:t>    </a:t>
            </a:r>
            <a:r>
              <a:rPr lang="pt-BR" dirty="0" err="1">
                <a:solidFill>
                  <a:srgbClr val="FF0000"/>
                </a:solidFill>
                <a:latin typeface="Consolas" panose="020B0609020204030204" pitchFamily="49" charset="0"/>
              </a:rPr>
              <a:t>font-size</a:t>
            </a: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r>
              <a:rPr lang="pt-BR" dirty="0">
                <a:solidFill>
                  <a:srgbClr val="0000CD"/>
                </a:solidFill>
                <a:latin typeface="Consolas" panose="020B0609020204030204" pitchFamily="49" charset="0"/>
              </a:rPr>
              <a:t> 20px</a:t>
            </a: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r>
              <a:rPr lang="pt-BR" dirty="0">
                <a:solidFill>
                  <a:srgbClr val="FF0000"/>
                </a:solidFill>
                <a:latin typeface="Consolas" panose="020B0609020204030204" pitchFamily="49" charset="0"/>
              </a:rPr>
              <a:t/>
            </a:r>
            <a:br>
              <a:rPr lang="pt-BR" dirty="0">
                <a:solidFill>
                  <a:srgbClr val="FF0000"/>
                </a:solidFill>
                <a:latin typeface="Consolas" panose="020B0609020204030204" pitchFamily="49" charset="0"/>
              </a:rPr>
            </a:b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66930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CSS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err="1">
                <a:solidFill>
                  <a:srgbClr val="A52A2A"/>
                </a:solidFill>
                <a:latin typeface="Consolas" panose="020B0609020204030204" pitchFamily="49" charset="0"/>
              </a:rPr>
              <a:t>body</a:t>
            </a:r>
            <a:r>
              <a:rPr lang="pt-BR" dirty="0">
                <a:solidFill>
                  <a:srgbClr val="A52A2A"/>
                </a:solidFill>
                <a:latin typeface="Consolas" panose="020B0609020204030204" pitchFamily="49" charset="0"/>
              </a:rPr>
              <a:t> </a:t>
            </a: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pt-BR" dirty="0">
                <a:solidFill>
                  <a:srgbClr val="FF0000"/>
                </a:solidFill>
                <a:latin typeface="Consolas" panose="020B0609020204030204" pitchFamily="49" charset="0"/>
              </a:rPr>
              <a:t/>
            </a:r>
            <a:br>
              <a:rPr lang="pt-BR" dirty="0">
                <a:solidFill>
                  <a:srgbClr val="FF0000"/>
                </a:solidFill>
                <a:latin typeface="Consolas" panose="020B0609020204030204" pitchFamily="49" charset="0"/>
              </a:rPr>
            </a:br>
            <a:r>
              <a:rPr lang="pt-BR" dirty="0">
                <a:solidFill>
                  <a:srgbClr val="FF0000"/>
                </a:solidFill>
                <a:latin typeface="Consolas" panose="020B0609020204030204" pitchFamily="49" charset="0"/>
              </a:rPr>
              <a:t>    background-color</a:t>
            </a: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r>
              <a:rPr lang="pt-BR" dirty="0">
                <a:solidFill>
                  <a:srgbClr val="0000CD"/>
                </a:solidFill>
                <a:latin typeface="Consolas" panose="020B0609020204030204" pitchFamily="49" charset="0"/>
              </a:rPr>
              <a:t> </a:t>
            </a:r>
            <a:r>
              <a:rPr lang="pt-BR" dirty="0" err="1">
                <a:solidFill>
                  <a:srgbClr val="0000CD"/>
                </a:solidFill>
                <a:latin typeface="Consolas" panose="020B0609020204030204" pitchFamily="49" charset="0"/>
              </a:rPr>
              <a:t>lightblue</a:t>
            </a: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r>
              <a:rPr lang="pt-BR" dirty="0">
                <a:solidFill>
                  <a:srgbClr val="FF0000"/>
                </a:solidFill>
                <a:latin typeface="Consolas" panose="020B0609020204030204" pitchFamily="49" charset="0"/>
              </a:rPr>
              <a:t/>
            </a:r>
            <a:br>
              <a:rPr lang="pt-BR" dirty="0">
                <a:solidFill>
                  <a:srgbClr val="FF0000"/>
                </a:solidFill>
                <a:latin typeface="Consolas" panose="020B0609020204030204" pitchFamily="49" charset="0"/>
              </a:rPr>
            </a:b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r>
              <a:rPr lang="pt-BR" dirty="0"/>
              <a:t/>
            </a:r>
            <a:br>
              <a:rPr lang="pt-BR" dirty="0"/>
            </a:br>
            <a:r>
              <a:rPr lang="pt-BR" dirty="0">
                <a:solidFill>
                  <a:srgbClr val="A52A2A"/>
                </a:solidFill>
                <a:latin typeface="Consolas" panose="020B0609020204030204" pitchFamily="49" charset="0"/>
              </a:rPr>
              <a:t>h1 </a:t>
            </a: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pt-BR" dirty="0">
                <a:solidFill>
                  <a:srgbClr val="FF0000"/>
                </a:solidFill>
                <a:latin typeface="Consolas" panose="020B0609020204030204" pitchFamily="49" charset="0"/>
              </a:rPr>
              <a:t/>
            </a:r>
            <a:br>
              <a:rPr lang="pt-BR" dirty="0">
                <a:solidFill>
                  <a:srgbClr val="FF0000"/>
                </a:solidFill>
                <a:latin typeface="Consolas" panose="020B0609020204030204" pitchFamily="49" charset="0"/>
              </a:rPr>
            </a:br>
            <a:r>
              <a:rPr lang="pt-BR" dirty="0">
                <a:solidFill>
                  <a:srgbClr val="FF0000"/>
                </a:solidFill>
                <a:latin typeface="Consolas" panose="020B0609020204030204" pitchFamily="49" charset="0"/>
              </a:rPr>
              <a:t>    color</a:t>
            </a: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r>
              <a:rPr lang="pt-BR" dirty="0">
                <a:solidFill>
                  <a:srgbClr val="0000CD"/>
                </a:solidFill>
                <a:latin typeface="Consolas" panose="020B0609020204030204" pitchFamily="49" charset="0"/>
              </a:rPr>
              <a:t> </a:t>
            </a:r>
            <a:r>
              <a:rPr lang="pt-BR" dirty="0" err="1">
                <a:solidFill>
                  <a:srgbClr val="0000CD"/>
                </a:solidFill>
                <a:latin typeface="Consolas" panose="020B0609020204030204" pitchFamily="49" charset="0"/>
              </a:rPr>
              <a:t>white</a:t>
            </a: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r>
              <a:rPr lang="pt-BR" dirty="0">
                <a:solidFill>
                  <a:srgbClr val="FF0000"/>
                </a:solidFill>
                <a:latin typeface="Consolas" panose="020B0609020204030204" pitchFamily="49" charset="0"/>
              </a:rPr>
              <a:t/>
            </a:r>
            <a:br>
              <a:rPr lang="pt-BR" dirty="0">
                <a:solidFill>
                  <a:srgbClr val="FF0000"/>
                </a:solidFill>
                <a:latin typeface="Consolas" panose="020B0609020204030204" pitchFamily="49" charset="0"/>
              </a:rPr>
            </a:br>
            <a:r>
              <a:rPr lang="pt-BR" dirty="0">
                <a:solidFill>
                  <a:srgbClr val="FF0000"/>
                </a:solidFill>
                <a:latin typeface="Consolas" panose="020B0609020204030204" pitchFamily="49" charset="0"/>
              </a:rPr>
              <a:t>    </a:t>
            </a:r>
            <a:r>
              <a:rPr lang="pt-BR" dirty="0" err="1">
                <a:solidFill>
                  <a:srgbClr val="FF0000"/>
                </a:solidFill>
                <a:latin typeface="Consolas" panose="020B0609020204030204" pitchFamily="49" charset="0"/>
              </a:rPr>
              <a:t>text-align</a:t>
            </a: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r>
              <a:rPr lang="pt-BR" dirty="0">
                <a:solidFill>
                  <a:srgbClr val="0000CD"/>
                </a:solidFill>
                <a:latin typeface="Consolas" panose="020B0609020204030204" pitchFamily="49" charset="0"/>
              </a:rPr>
              <a:t> center</a:t>
            </a: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r>
              <a:rPr lang="pt-BR" dirty="0">
                <a:solidFill>
                  <a:srgbClr val="FF0000"/>
                </a:solidFill>
                <a:latin typeface="Consolas" panose="020B0609020204030204" pitchFamily="49" charset="0"/>
              </a:rPr>
              <a:t/>
            </a:r>
            <a:br>
              <a:rPr lang="pt-BR" dirty="0">
                <a:solidFill>
                  <a:srgbClr val="FF0000"/>
                </a:solidFill>
                <a:latin typeface="Consolas" panose="020B0609020204030204" pitchFamily="49" charset="0"/>
              </a:rPr>
            </a:b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r>
              <a:rPr lang="pt-BR" dirty="0"/>
              <a:t/>
            </a:r>
            <a:br>
              <a:rPr lang="pt-BR" dirty="0"/>
            </a:br>
            <a:r>
              <a:rPr lang="pt-BR" dirty="0">
                <a:solidFill>
                  <a:srgbClr val="A52A2A"/>
                </a:solidFill>
                <a:latin typeface="Consolas" panose="020B0609020204030204" pitchFamily="49" charset="0"/>
              </a:rPr>
              <a:t>p </a:t>
            </a: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pt-BR" dirty="0">
                <a:solidFill>
                  <a:srgbClr val="FF0000"/>
                </a:solidFill>
                <a:latin typeface="Consolas" panose="020B0609020204030204" pitchFamily="49" charset="0"/>
              </a:rPr>
              <a:t/>
            </a:r>
            <a:br>
              <a:rPr lang="pt-BR" dirty="0">
                <a:solidFill>
                  <a:srgbClr val="FF0000"/>
                </a:solidFill>
                <a:latin typeface="Consolas" panose="020B0609020204030204" pitchFamily="49" charset="0"/>
              </a:rPr>
            </a:br>
            <a:r>
              <a:rPr lang="pt-BR" dirty="0">
                <a:solidFill>
                  <a:srgbClr val="FF0000"/>
                </a:solidFill>
                <a:latin typeface="Consolas" panose="020B0609020204030204" pitchFamily="49" charset="0"/>
              </a:rPr>
              <a:t>    </a:t>
            </a:r>
            <a:r>
              <a:rPr lang="pt-BR" dirty="0" err="1">
                <a:solidFill>
                  <a:srgbClr val="FF0000"/>
                </a:solidFill>
                <a:latin typeface="Consolas" panose="020B0609020204030204" pitchFamily="49" charset="0"/>
              </a:rPr>
              <a:t>font-family</a:t>
            </a: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r>
              <a:rPr lang="pt-BR" dirty="0">
                <a:solidFill>
                  <a:srgbClr val="0000CD"/>
                </a:solidFill>
                <a:latin typeface="Consolas" panose="020B0609020204030204" pitchFamily="49" charset="0"/>
              </a:rPr>
              <a:t> </a:t>
            </a:r>
            <a:r>
              <a:rPr lang="pt-BR" dirty="0" err="1">
                <a:solidFill>
                  <a:srgbClr val="0000CD"/>
                </a:solidFill>
                <a:latin typeface="Consolas" panose="020B0609020204030204" pitchFamily="49" charset="0"/>
              </a:rPr>
              <a:t>verdana</a:t>
            </a: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r>
              <a:rPr lang="pt-BR" dirty="0">
                <a:solidFill>
                  <a:srgbClr val="FF0000"/>
                </a:solidFill>
                <a:latin typeface="Consolas" panose="020B0609020204030204" pitchFamily="49" charset="0"/>
              </a:rPr>
              <a:t/>
            </a:r>
            <a:br>
              <a:rPr lang="pt-BR" dirty="0">
                <a:solidFill>
                  <a:srgbClr val="FF0000"/>
                </a:solidFill>
                <a:latin typeface="Consolas" panose="020B0609020204030204" pitchFamily="49" charset="0"/>
              </a:rPr>
            </a:br>
            <a:r>
              <a:rPr lang="pt-BR" dirty="0">
                <a:solidFill>
                  <a:srgbClr val="FF0000"/>
                </a:solidFill>
                <a:latin typeface="Consolas" panose="020B0609020204030204" pitchFamily="49" charset="0"/>
              </a:rPr>
              <a:t>    </a:t>
            </a:r>
            <a:r>
              <a:rPr lang="pt-BR" dirty="0" err="1">
                <a:solidFill>
                  <a:srgbClr val="FF0000"/>
                </a:solidFill>
                <a:latin typeface="Consolas" panose="020B0609020204030204" pitchFamily="49" charset="0"/>
              </a:rPr>
              <a:t>font-size</a:t>
            </a: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r>
              <a:rPr lang="pt-BR" dirty="0">
                <a:solidFill>
                  <a:srgbClr val="0000CD"/>
                </a:solidFill>
                <a:latin typeface="Consolas" panose="020B0609020204030204" pitchFamily="49" charset="0"/>
              </a:rPr>
              <a:t> 20px</a:t>
            </a: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r>
              <a:rPr lang="pt-BR" dirty="0">
                <a:solidFill>
                  <a:srgbClr val="FF0000"/>
                </a:solidFill>
                <a:latin typeface="Consolas" panose="020B0609020204030204" pitchFamily="49" charset="0"/>
              </a:rPr>
              <a:t/>
            </a:r>
            <a:br>
              <a:rPr lang="pt-BR" dirty="0">
                <a:solidFill>
                  <a:srgbClr val="FF0000"/>
                </a:solidFill>
                <a:latin typeface="Consolas" panose="020B0609020204030204" pitchFamily="49" charset="0"/>
              </a:rPr>
            </a:b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t-BR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8449" y="1706152"/>
            <a:ext cx="2996629" cy="2247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067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CSS	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err="1" smtClean="0"/>
              <a:t>Bootstrap</a:t>
            </a:r>
            <a:r>
              <a:rPr lang="pt-BR" dirty="0" smtClean="0"/>
              <a:t> </a:t>
            </a:r>
            <a:r>
              <a:rPr lang="pt-BR" dirty="0">
                <a:hlinkClick r:id="rId2"/>
              </a:rPr>
              <a:t>https://getbootstrap.com</a:t>
            </a:r>
            <a:r>
              <a:rPr lang="pt-BR" dirty="0" smtClean="0">
                <a:hlinkClick r:id="rId2"/>
              </a:rPr>
              <a:t>/</a:t>
            </a:r>
            <a:r>
              <a:rPr lang="pt-BR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5018857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JS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pt-BR" dirty="0">
                <a:solidFill>
                  <a:srgbClr val="A52A2A"/>
                </a:solidFill>
                <a:latin typeface="Consolas" panose="020B0609020204030204" pitchFamily="49" charset="0"/>
              </a:rPr>
              <a:t>script</a:t>
            </a:r>
            <a:r>
              <a:rPr lang="pt-BR" dirty="0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endParaRPr lang="pt-B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dirty="0" err="1">
                <a:solidFill>
                  <a:srgbClr val="0000CD"/>
                </a:solidFill>
                <a:latin typeface="Consolas" panose="020B0609020204030204" pitchFamily="49" charset="0"/>
              </a:rPr>
              <a:t>function</a:t>
            </a: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pt-BR" dirty="0" err="1">
                <a:solidFill>
                  <a:srgbClr val="000000"/>
                </a:solidFill>
                <a:latin typeface="Consolas" panose="020B0609020204030204" pitchFamily="49" charset="0"/>
              </a:rPr>
              <a:t>myFunction</a:t>
            </a: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  <a:b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pt-BR" dirty="0">
                <a:solidFill>
                  <a:srgbClr val="0000CD"/>
                </a:solidFill>
                <a:latin typeface="Consolas" panose="020B0609020204030204" pitchFamily="49" charset="0"/>
              </a:rPr>
              <a:t>var</a:t>
            </a: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 x = </a:t>
            </a:r>
            <a:r>
              <a:rPr lang="pt-BR" dirty="0" err="1">
                <a:solidFill>
                  <a:srgbClr val="000000"/>
                </a:solidFill>
                <a:latin typeface="Consolas" panose="020B0609020204030204" pitchFamily="49" charset="0"/>
              </a:rPr>
              <a:t>document.getElementById</a:t>
            </a: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t-BR" dirty="0">
                <a:solidFill>
                  <a:srgbClr val="A52A2A"/>
                </a:solidFill>
                <a:latin typeface="Consolas" panose="020B0609020204030204" pitchFamily="49" charset="0"/>
              </a:rPr>
              <a:t>"demo"</a:t>
            </a: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b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    </a:t>
            </a:r>
            <a:r>
              <a:rPr lang="pt-BR" dirty="0" err="1">
                <a:solidFill>
                  <a:srgbClr val="000000"/>
                </a:solidFill>
                <a:latin typeface="Consolas" panose="020B0609020204030204" pitchFamily="49" charset="0"/>
              </a:rPr>
              <a:t>x.style.fontSize</a:t>
            </a: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 = </a:t>
            </a:r>
            <a:r>
              <a:rPr lang="pt-BR" dirty="0">
                <a:solidFill>
                  <a:srgbClr val="A52A2A"/>
                </a:solidFill>
                <a:latin typeface="Consolas" panose="020B0609020204030204" pitchFamily="49" charset="0"/>
              </a:rPr>
              <a:t>"25px"</a:t>
            </a: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; </a:t>
            </a:r>
            <a:b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    </a:t>
            </a:r>
            <a:r>
              <a:rPr lang="pt-BR" dirty="0" err="1">
                <a:solidFill>
                  <a:srgbClr val="000000"/>
                </a:solidFill>
                <a:latin typeface="Consolas" panose="020B0609020204030204" pitchFamily="49" charset="0"/>
              </a:rPr>
              <a:t>x.style.color</a:t>
            </a: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 = </a:t>
            </a:r>
            <a:r>
              <a:rPr lang="pt-BR" dirty="0">
                <a:solidFill>
                  <a:srgbClr val="A52A2A"/>
                </a:solidFill>
                <a:latin typeface="Consolas" panose="020B0609020204030204" pitchFamily="49" charset="0"/>
              </a:rPr>
              <a:t>"</a:t>
            </a:r>
            <a:r>
              <a:rPr lang="pt-BR" dirty="0" err="1">
                <a:solidFill>
                  <a:srgbClr val="A52A2A"/>
                </a:solidFill>
                <a:latin typeface="Consolas" panose="020B0609020204030204" pitchFamily="49" charset="0"/>
              </a:rPr>
              <a:t>red</a:t>
            </a:r>
            <a:r>
              <a:rPr lang="pt-BR" dirty="0">
                <a:solidFill>
                  <a:srgbClr val="A52A2A"/>
                </a:solidFill>
                <a:latin typeface="Consolas" panose="020B0609020204030204" pitchFamily="49" charset="0"/>
              </a:rPr>
              <a:t>"</a:t>
            </a: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; </a:t>
            </a:r>
            <a:b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b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endParaRPr lang="pt-B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dirty="0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pt-BR" dirty="0">
                <a:solidFill>
                  <a:srgbClr val="A52A2A"/>
                </a:solidFill>
                <a:latin typeface="Consolas" panose="020B0609020204030204" pitchFamily="49" charset="0"/>
              </a:rPr>
              <a:t>/script</a:t>
            </a:r>
            <a:r>
              <a:rPr lang="pt-BR" dirty="0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pt-BR" dirty="0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pt-BR" dirty="0" err="1">
                <a:solidFill>
                  <a:srgbClr val="A52A2A"/>
                </a:solidFill>
                <a:latin typeface="Consolas" panose="020B0609020204030204" pitchFamily="49" charset="0"/>
              </a:rPr>
              <a:t>button</a:t>
            </a:r>
            <a:r>
              <a:rPr lang="pt-BR" dirty="0">
                <a:solidFill>
                  <a:srgbClr val="FF0000"/>
                </a:solidFill>
                <a:latin typeface="Consolas" panose="020B0609020204030204" pitchFamily="49" charset="0"/>
              </a:rPr>
              <a:t> </a:t>
            </a:r>
            <a:r>
              <a:rPr lang="pt-BR" dirty="0" err="1">
                <a:solidFill>
                  <a:srgbClr val="FF0000"/>
                </a:solidFill>
                <a:latin typeface="Consolas" panose="020B0609020204030204" pitchFamily="49" charset="0"/>
              </a:rPr>
              <a:t>onclick</a:t>
            </a:r>
            <a:r>
              <a:rPr lang="pt-BR" dirty="0">
                <a:solidFill>
                  <a:srgbClr val="0000CD"/>
                </a:solidFill>
                <a:latin typeface="Consolas" panose="020B0609020204030204" pitchFamily="49" charset="0"/>
              </a:rPr>
              <a:t>="</a:t>
            </a:r>
            <a:r>
              <a:rPr lang="pt-BR" dirty="0" err="1">
                <a:solidFill>
                  <a:srgbClr val="0000CD"/>
                </a:solidFill>
                <a:latin typeface="Consolas" panose="020B0609020204030204" pitchFamily="49" charset="0"/>
              </a:rPr>
              <a:t>myFunction</a:t>
            </a:r>
            <a:r>
              <a:rPr lang="pt-BR" dirty="0">
                <a:solidFill>
                  <a:srgbClr val="0000CD"/>
                </a:solidFill>
                <a:latin typeface="Consolas" panose="020B0609020204030204" pitchFamily="49" charset="0"/>
              </a:rPr>
              <a:t>()"&gt;</a:t>
            </a: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Click Me!</a:t>
            </a:r>
            <a:r>
              <a:rPr lang="pt-BR" dirty="0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pt-BR" dirty="0">
                <a:solidFill>
                  <a:srgbClr val="A52A2A"/>
                </a:solidFill>
                <a:latin typeface="Consolas" panose="020B0609020204030204" pitchFamily="49" charset="0"/>
              </a:rPr>
              <a:t>/</a:t>
            </a:r>
            <a:r>
              <a:rPr lang="pt-BR" dirty="0" err="1">
                <a:solidFill>
                  <a:srgbClr val="A52A2A"/>
                </a:solidFill>
                <a:latin typeface="Consolas" panose="020B0609020204030204" pitchFamily="49" charset="0"/>
              </a:rPr>
              <a:t>button</a:t>
            </a:r>
            <a:r>
              <a:rPr lang="pt-BR" dirty="0" smtClean="0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endParaRPr lang="pt-BR" dirty="0">
              <a:solidFill>
                <a:srgbClr val="0000CD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pt-B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48447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Java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 err="1"/>
              <a:t>public</a:t>
            </a:r>
            <a:r>
              <a:rPr lang="pt-BR" dirty="0"/>
              <a:t> </a:t>
            </a:r>
            <a:r>
              <a:rPr lang="pt-BR" dirty="0" err="1"/>
              <a:t>class</a:t>
            </a:r>
            <a:r>
              <a:rPr lang="pt-BR" dirty="0"/>
              <a:t> </a:t>
            </a:r>
            <a:r>
              <a:rPr lang="pt-BR" dirty="0" err="1"/>
              <a:t>Hello</a:t>
            </a:r>
            <a:r>
              <a:rPr lang="pt-BR" dirty="0"/>
              <a:t>{</a:t>
            </a:r>
          </a:p>
          <a:p>
            <a:pPr marL="0" indent="0">
              <a:buNone/>
            </a:pPr>
            <a:r>
              <a:rPr lang="pt-BR" dirty="0"/>
              <a:t>  </a:t>
            </a:r>
            <a:r>
              <a:rPr lang="pt-BR" dirty="0" err="1"/>
              <a:t>public</a:t>
            </a:r>
            <a:r>
              <a:rPr lang="pt-BR" dirty="0"/>
              <a:t> </a:t>
            </a:r>
            <a:r>
              <a:rPr lang="pt-BR" dirty="0" err="1"/>
              <a:t>static</a:t>
            </a:r>
            <a:r>
              <a:rPr lang="pt-BR" dirty="0"/>
              <a:t> </a:t>
            </a:r>
            <a:r>
              <a:rPr lang="pt-BR" dirty="0" err="1"/>
              <a:t>void</a:t>
            </a:r>
            <a:r>
              <a:rPr lang="pt-BR" dirty="0"/>
              <a:t> </a:t>
            </a:r>
            <a:r>
              <a:rPr lang="pt-BR" dirty="0" err="1"/>
              <a:t>main</a:t>
            </a:r>
            <a:r>
              <a:rPr lang="pt-BR" dirty="0"/>
              <a:t>(</a:t>
            </a:r>
            <a:r>
              <a:rPr lang="pt-BR" dirty="0" err="1"/>
              <a:t>String</a:t>
            </a:r>
            <a:r>
              <a:rPr lang="pt-BR" dirty="0"/>
              <a:t>[] </a:t>
            </a:r>
            <a:r>
              <a:rPr lang="pt-BR" dirty="0" err="1"/>
              <a:t>args</a:t>
            </a:r>
            <a:r>
              <a:rPr lang="pt-BR" dirty="0"/>
              <a:t>){</a:t>
            </a:r>
          </a:p>
          <a:p>
            <a:pPr marL="0" indent="0">
              <a:buNone/>
            </a:pPr>
            <a:r>
              <a:rPr lang="pt-BR" dirty="0"/>
              <a:t>    </a:t>
            </a:r>
            <a:r>
              <a:rPr lang="pt-BR" dirty="0" err="1"/>
              <a:t>System.out.println</a:t>
            </a:r>
            <a:r>
              <a:rPr lang="pt-BR" dirty="0"/>
              <a:t>("</a:t>
            </a:r>
            <a:r>
              <a:rPr lang="pt-BR" dirty="0" err="1"/>
              <a:t>Hello</a:t>
            </a:r>
            <a:r>
              <a:rPr lang="pt-BR" dirty="0"/>
              <a:t>, world!");</a:t>
            </a:r>
          </a:p>
          <a:p>
            <a:pPr marL="0" indent="0">
              <a:buNone/>
            </a:pPr>
            <a:r>
              <a:rPr lang="pt-BR" dirty="0"/>
              <a:t>  }</a:t>
            </a:r>
          </a:p>
          <a:p>
            <a:pPr marL="0" indent="0">
              <a:buNone/>
            </a:pPr>
            <a:r>
              <a:rPr lang="pt-BR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343837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JS	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Bibliotecas</a:t>
            </a:r>
          </a:p>
          <a:p>
            <a:r>
              <a:rPr lang="pt-BR" dirty="0" smtClean="0"/>
              <a:t>Frameworks</a:t>
            </a:r>
          </a:p>
          <a:p>
            <a:r>
              <a:rPr lang="pt-BR" dirty="0">
                <a:hlinkClick r:id="rId2"/>
              </a:rPr>
              <a:t>https://www.javascripting.com</a:t>
            </a:r>
            <a:r>
              <a:rPr lang="pt-BR" dirty="0" smtClean="0">
                <a:hlinkClick r:id="rId2"/>
              </a:rPr>
              <a:t>/</a:t>
            </a:r>
            <a:r>
              <a:rPr lang="pt-BR" dirty="0" smtClean="0"/>
              <a:t> 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5469560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GIT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GIT - sistema de controle de versão de arquivos</a:t>
            </a:r>
          </a:p>
          <a:p>
            <a:endParaRPr lang="pt-BR" dirty="0" smtClean="0"/>
          </a:p>
        </p:txBody>
      </p:sp>
    </p:spTree>
    <p:extLst>
      <p:ext uri="{BB962C8B-B14F-4D97-AF65-F5344CB8AC3E}">
        <p14:creationId xmlns:p14="http://schemas.microsoft.com/office/powerpoint/2010/main" val="2055151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GIT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08001" y="1119883"/>
            <a:ext cx="6447501" cy="3411139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pt-BR" dirty="0" err="1" smtClean="0"/>
              <a:t>git</a:t>
            </a:r>
            <a:r>
              <a:rPr lang="pt-BR" dirty="0" smtClean="0"/>
              <a:t> </a:t>
            </a:r>
            <a:r>
              <a:rPr lang="pt-BR" dirty="0" err="1" smtClean="0"/>
              <a:t>config</a:t>
            </a:r>
            <a:r>
              <a:rPr lang="pt-BR" dirty="0" smtClean="0"/>
              <a:t> --global user.name “</a:t>
            </a:r>
            <a:r>
              <a:rPr lang="pt-BR" dirty="0"/>
              <a:t>T</a:t>
            </a:r>
            <a:r>
              <a:rPr lang="pt-BR" dirty="0" smtClean="0"/>
              <a:t>hais Vergani”</a:t>
            </a:r>
          </a:p>
          <a:p>
            <a:pPr marL="642938" lvl="1" indent="-342900"/>
            <a:r>
              <a:rPr lang="pt-BR" dirty="0" err="1" smtClean="0"/>
              <a:t>git</a:t>
            </a:r>
            <a:r>
              <a:rPr lang="pt-BR" dirty="0" smtClean="0"/>
              <a:t> </a:t>
            </a:r>
            <a:r>
              <a:rPr lang="pt-BR" dirty="0" err="1" smtClean="0"/>
              <a:t>config</a:t>
            </a:r>
            <a:r>
              <a:rPr lang="pt-BR" dirty="0" smtClean="0"/>
              <a:t> user.name</a:t>
            </a:r>
            <a:endParaRPr lang="pt-BR" dirty="0"/>
          </a:p>
          <a:p>
            <a:pPr marL="342900" indent="-342900">
              <a:buFont typeface="+mj-lt"/>
              <a:buAutoNum type="arabicPeriod"/>
            </a:pPr>
            <a:r>
              <a:rPr lang="pt-BR" dirty="0" err="1" smtClean="0"/>
              <a:t>git</a:t>
            </a:r>
            <a:r>
              <a:rPr lang="pt-BR" dirty="0" smtClean="0"/>
              <a:t> </a:t>
            </a:r>
            <a:r>
              <a:rPr lang="pt-BR" dirty="0" err="1" smtClean="0"/>
              <a:t>config</a:t>
            </a:r>
            <a:r>
              <a:rPr lang="pt-BR" dirty="0" smtClean="0"/>
              <a:t> --global </a:t>
            </a:r>
            <a:r>
              <a:rPr lang="pt-BR" dirty="0" err="1" smtClean="0"/>
              <a:t>user.email</a:t>
            </a:r>
            <a:r>
              <a:rPr lang="pt-BR" dirty="0" smtClean="0"/>
              <a:t> “thais.vergani1@gmail.com”</a:t>
            </a:r>
            <a:endParaRPr lang="pt-BR" dirty="0"/>
          </a:p>
          <a:p>
            <a:pPr marL="342900" indent="-342900">
              <a:buFont typeface="+mj-lt"/>
              <a:buAutoNum type="arabicPeriod"/>
            </a:pPr>
            <a:endParaRPr lang="pt-BR" dirty="0" smtClean="0"/>
          </a:p>
          <a:p>
            <a:pPr marL="342900" indent="-342900">
              <a:buFont typeface="+mj-lt"/>
              <a:buAutoNum type="arabicPeriod"/>
            </a:pPr>
            <a:r>
              <a:rPr lang="pt-BR" dirty="0" err="1" smtClean="0"/>
              <a:t>git</a:t>
            </a:r>
            <a:r>
              <a:rPr lang="pt-BR" dirty="0" smtClean="0"/>
              <a:t> </a:t>
            </a:r>
            <a:r>
              <a:rPr lang="pt-BR" dirty="0" err="1" smtClean="0"/>
              <a:t>init</a:t>
            </a:r>
            <a:r>
              <a:rPr lang="pt-BR" dirty="0" smtClean="0"/>
              <a:t>: inicializa o repositório no diretório atual</a:t>
            </a:r>
          </a:p>
          <a:p>
            <a:pPr marL="342900" indent="-342900">
              <a:buFont typeface="+mj-lt"/>
              <a:buAutoNum type="arabicPeriod"/>
            </a:pPr>
            <a:endParaRPr lang="pt-BR" dirty="0" smtClean="0"/>
          </a:p>
          <a:p>
            <a:r>
              <a:rPr lang="pt-BR" dirty="0"/>
              <a:t>status dos arquivos</a:t>
            </a:r>
          </a:p>
          <a:p>
            <a:pPr lvl="1"/>
            <a:r>
              <a:rPr lang="pt-BR" dirty="0" err="1"/>
              <a:t>untracked</a:t>
            </a:r>
            <a:endParaRPr lang="pt-BR" dirty="0"/>
          </a:p>
          <a:p>
            <a:pPr lvl="1"/>
            <a:r>
              <a:rPr lang="pt-BR" dirty="0" err="1"/>
              <a:t>unmodified</a:t>
            </a:r>
            <a:endParaRPr lang="pt-BR" dirty="0"/>
          </a:p>
          <a:p>
            <a:pPr lvl="1"/>
            <a:r>
              <a:rPr lang="pt-BR" dirty="0" err="1"/>
              <a:t>modified</a:t>
            </a:r>
            <a:endParaRPr lang="pt-BR" dirty="0"/>
          </a:p>
          <a:p>
            <a:pPr lvl="1"/>
            <a:r>
              <a:rPr lang="pt-BR" dirty="0" err="1"/>
              <a:t>staged</a:t>
            </a:r>
            <a:endParaRPr lang="pt-BR" dirty="0"/>
          </a:p>
          <a:p>
            <a:pPr marL="342900" indent="-342900">
              <a:buFont typeface="+mj-lt"/>
              <a:buAutoNum type="arabicPeriod"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9093767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GIT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08001" y="1447800"/>
            <a:ext cx="6447501" cy="3695700"/>
          </a:xfrm>
        </p:spPr>
        <p:txBody>
          <a:bodyPr>
            <a:normAutofit/>
          </a:bodyPr>
          <a:lstStyle/>
          <a:p>
            <a:r>
              <a:rPr lang="pt-BR" dirty="0" err="1" smtClean="0"/>
              <a:t>git</a:t>
            </a:r>
            <a:r>
              <a:rPr lang="pt-BR" dirty="0" smtClean="0"/>
              <a:t> </a:t>
            </a:r>
            <a:r>
              <a:rPr lang="pt-BR" dirty="0"/>
              <a:t>status</a:t>
            </a:r>
          </a:p>
          <a:p>
            <a:r>
              <a:rPr lang="pt-BR" dirty="0" err="1"/>
              <a:t>git</a:t>
            </a:r>
            <a:r>
              <a:rPr lang="pt-BR" dirty="0"/>
              <a:t> </a:t>
            </a:r>
            <a:r>
              <a:rPr lang="pt-BR" dirty="0" err="1"/>
              <a:t>add</a:t>
            </a:r>
            <a:r>
              <a:rPr lang="pt-BR" dirty="0"/>
              <a:t> (</a:t>
            </a:r>
            <a:r>
              <a:rPr lang="pt-BR" dirty="0" err="1"/>
              <a:t>nome_do_arquivo</a:t>
            </a:r>
            <a:r>
              <a:rPr lang="pt-BR" dirty="0"/>
              <a:t>)</a:t>
            </a:r>
          </a:p>
          <a:p>
            <a:pPr lvl="1"/>
            <a:r>
              <a:rPr lang="en-US" dirty="0" err="1"/>
              <a:t>git</a:t>
            </a:r>
            <a:r>
              <a:rPr lang="en-US" dirty="0"/>
              <a:t> add -A stages All</a:t>
            </a:r>
            <a:endParaRPr lang="pt-BR" dirty="0"/>
          </a:p>
          <a:p>
            <a:r>
              <a:rPr lang="pt-BR" dirty="0" err="1"/>
              <a:t>git</a:t>
            </a:r>
            <a:r>
              <a:rPr lang="pt-BR" dirty="0"/>
              <a:t> </a:t>
            </a:r>
            <a:r>
              <a:rPr lang="pt-BR" dirty="0" err="1"/>
              <a:t>commit</a:t>
            </a:r>
            <a:r>
              <a:rPr lang="pt-BR" dirty="0"/>
              <a:t> -m “mensagem do seu </a:t>
            </a:r>
            <a:r>
              <a:rPr lang="pt-BR" dirty="0" err="1"/>
              <a:t>commit</a:t>
            </a:r>
            <a:r>
              <a:rPr lang="pt-BR" dirty="0"/>
              <a:t>”</a:t>
            </a:r>
          </a:p>
          <a:p>
            <a:r>
              <a:rPr lang="pt-BR" dirty="0" err="1"/>
              <a:t>git</a:t>
            </a:r>
            <a:r>
              <a:rPr lang="pt-BR" dirty="0"/>
              <a:t> log</a:t>
            </a:r>
          </a:p>
          <a:p>
            <a:pPr lvl="1"/>
            <a:r>
              <a:rPr lang="pt-BR" dirty="0" err="1"/>
              <a:t>git</a:t>
            </a:r>
            <a:r>
              <a:rPr lang="pt-BR" dirty="0"/>
              <a:t> log --</a:t>
            </a:r>
            <a:r>
              <a:rPr lang="pt-BR" dirty="0" err="1"/>
              <a:t>graph</a:t>
            </a:r>
            <a:endParaRPr lang="pt-BR" dirty="0"/>
          </a:p>
          <a:p>
            <a:r>
              <a:rPr lang="pt-BR" dirty="0" err="1"/>
              <a:t>git</a:t>
            </a:r>
            <a:r>
              <a:rPr lang="pt-BR" dirty="0"/>
              <a:t> show (</a:t>
            </a:r>
            <a:r>
              <a:rPr lang="pt-BR" dirty="0" err="1"/>
              <a:t>hash</a:t>
            </a:r>
            <a:r>
              <a:rPr lang="pt-BR" dirty="0"/>
              <a:t> do </a:t>
            </a:r>
            <a:r>
              <a:rPr lang="pt-BR" dirty="0" err="1"/>
              <a:t>commit</a:t>
            </a:r>
            <a:r>
              <a:rPr lang="pt-BR" dirty="0"/>
              <a:t>)</a:t>
            </a:r>
          </a:p>
          <a:p>
            <a:r>
              <a:rPr lang="pt-BR" dirty="0" err="1">
                <a:solidFill>
                  <a:srgbClr val="C00000"/>
                </a:solidFill>
              </a:rPr>
              <a:t>gif</a:t>
            </a:r>
            <a:r>
              <a:rPr lang="pt-BR" dirty="0">
                <a:solidFill>
                  <a:srgbClr val="C00000"/>
                </a:solidFill>
              </a:rPr>
              <a:t> </a:t>
            </a:r>
            <a:r>
              <a:rPr lang="pt-BR" dirty="0" err="1">
                <a:solidFill>
                  <a:srgbClr val="C00000"/>
                </a:solidFill>
              </a:rPr>
              <a:t>diff</a:t>
            </a:r>
            <a:endParaRPr lang="pt-BR" dirty="0">
              <a:solidFill>
                <a:srgbClr val="C00000"/>
              </a:solidFill>
            </a:endParaRPr>
          </a:p>
          <a:p>
            <a:pPr lvl="1"/>
            <a:r>
              <a:rPr lang="pt-BR" dirty="0" err="1">
                <a:solidFill>
                  <a:srgbClr val="C00000"/>
                </a:solidFill>
              </a:rPr>
              <a:t>git</a:t>
            </a:r>
            <a:r>
              <a:rPr lang="pt-BR" dirty="0">
                <a:solidFill>
                  <a:srgbClr val="C00000"/>
                </a:solidFill>
              </a:rPr>
              <a:t> </a:t>
            </a:r>
            <a:r>
              <a:rPr lang="pt-BR" dirty="0" err="1">
                <a:solidFill>
                  <a:srgbClr val="C00000"/>
                </a:solidFill>
              </a:rPr>
              <a:t>diff</a:t>
            </a:r>
            <a:r>
              <a:rPr lang="pt-BR" dirty="0">
                <a:solidFill>
                  <a:srgbClr val="C00000"/>
                </a:solidFill>
              </a:rPr>
              <a:t> --</a:t>
            </a:r>
            <a:r>
              <a:rPr lang="pt-BR" dirty="0" err="1" smtClean="0">
                <a:solidFill>
                  <a:srgbClr val="C00000"/>
                </a:solidFill>
              </a:rPr>
              <a:t>name-only</a:t>
            </a:r>
            <a:endParaRPr lang="pt-BR" dirty="0" smtClean="0">
              <a:solidFill>
                <a:srgbClr val="C00000"/>
              </a:solidFill>
            </a:endParaRPr>
          </a:p>
          <a:p>
            <a:pPr marL="342900" lvl="1" indent="0">
              <a:buNone/>
            </a:pPr>
            <a:endParaRPr lang="pt-BR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916680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GIT HUB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08001" y="1447800"/>
            <a:ext cx="8635999" cy="3411876"/>
          </a:xfrm>
        </p:spPr>
        <p:txBody>
          <a:bodyPr>
            <a:normAutofit lnSpcReduction="10000"/>
          </a:bodyPr>
          <a:lstStyle/>
          <a:p>
            <a:r>
              <a:rPr lang="pt-BR" dirty="0" err="1"/>
              <a:t>GitHub</a:t>
            </a:r>
            <a:r>
              <a:rPr lang="pt-BR" dirty="0"/>
              <a:t> é uma plataforma de hospedagem de código-fonte com controle de versão usando o </a:t>
            </a:r>
            <a:r>
              <a:rPr lang="pt-BR" dirty="0" err="1"/>
              <a:t>Git</a:t>
            </a:r>
            <a:r>
              <a:rPr lang="pt-BR" dirty="0"/>
              <a:t>. </a:t>
            </a:r>
            <a:endParaRPr lang="pt-BR" dirty="0"/>
          </a:p>
          <a:p>
            <a:r>
              <a:rPr lang="pt-BR" dirty="0" smtClean="0"/>
              <a:t>criar repositório</a:t>
            </a:r>
          </a:p>
          <a:p>
            <a:pPr lvl="1"/>
            <a:r>
              <a:rPr lang="pt-BR" dirty="0" err="1" smtClean="0"/>
              <a:t>git</a:t>
            </a:r>
            <a:r>
              <a:rPr lang="pt-BR" dirty="0" smtClean="0"/>
              <a:t> </a:t>
            </a:r>
            <a:r>
              <a:rPr lang="pt-BR" dirty="0" err="1" smtClean="0"/>
              <a:t>add</a:t>
            </a:r>
            <a:r>
              <a:rPr lang="pt-BR" dirty="0" smtClean="0"/>
              <a:t> </a:t>
            </a:r>
            <a:r>
              <a:rPr lang="pt-BR" dirty="0" err="1" smtClean="0"/>
              <a:t>remote</a:t>
            </a:r>
            <a:r>
              <a:rPr lang="pt-BR" dirty="0" smtClean="0"/>
              <a:t>..</a:t>
            </a:r>
          </a:p>
          <a:p>
            <a:pPr lvl="1"/>
            <a:r>
              <a:rPr lang="pt-BR" dirty="0" err="1" smtClean="0"/>
              <a:t>ssh</a:t>
            </a:r>
            <a:r>
              <a:rPr lang="pt-BR" dirty="0" smtClean="0"/>
              <a:t> </a:t>
            </a:r>
          </a:p>
          <a:p>
            <a:pPr lvl="2"/>
            <a:r>
              <a:rPr lang="pt-BR" dirty="0" smtClean="0"/>
              <a:t>protocolo para autenticação</a:t>
            </a:r>
          </a:p>
          <a:p>
            <a:pPr lvl="2"/>
            <a:r>
              <a:rPr lang="pt-BR" dirty="0" smtClean="0"/>
              <a:t>chave </a:t>
            </a:r>
          </a:p>
          <a:p>
            <a:r>
              <a:rPr lang="pt-BR" dirty="0" err="1" smtClean="0"/>
              <a:t>git</a:t>
            </a:r>
            <a:r>
              <a:rPr lang="pt-BR" dirty="0" smtClean="0"/>
              <a:t> </a:t>
            </a:r>
            <a:r>
              <a:rPr lang="pt-BR" dirty="0" err="1" smtClean="0"/>
              <a:t>remote</a:t>
            </a:r>
            <a:endParaRPr lang="pt-BR" dirty="0" smtClean="0"/>
          </a:p>
          <a:p>
            <a:pPr lvl="1"/>
            <a:r>
              <a:rPr lang="pt-BR" dirty="0" err="1" smtClean="0"/>
              <a:t>git</a:t>
            </a:r>
            <a:r>
              <a:rPr lang="pt-BR" dirty="0" smtClean="0"/>
              <a:t> </a:t>
            </a:r>
            <a:r>
              <a:rPr lang="pt-BR" dirty="0" err="1" smtClean="0"/>
              <a:t>remote</a:t>
            </a:r>
            <a:r>
              <a:rPr lang="pt-BR" dirty="0" smtClean="0"/>
              <a:t> -v</a:t>
            </a:r>
          </a:p>
          <a:p>
            <a:r>
              <a:rPr lang="pt-BR" dirty="0" err="1" smtClean="0"/>
              <a:t>git</a:t>
            </a:r>
            <a:r>
              <a:rPr lang="pt-BR" dirty="0" smtClean="0"/>
              <a:t> </a:t>
            </a:r>
            <a:r>
              <a:rPr lang="pt-BR" dirty="0" err="1" smtClean="0"/>
              <a:t>push</a:t>
            </a:r>
            <a:r>
              <a:rPr lang="pt-BR" dirty="0" smtClean="0"/>
              <a:t> -u </a:t>
            </a:r>
            <a:r>
              <a:rPr lang="pt-BR" dirty="0" err="1" smtClean="0"/>
              <a:t>origin</a:t>
            </a:r>
            <a:r>
              <a:rPr lang="pt-BR" dirty="0" smtClean="0"/>
              <a:t> </a:t>
            </a:r>
            <a:r>
              <a:rPr lang="pt-BR" dirty="0" err="1" smtClean="0"/>
              <a:t>master</a:t>
            </a:r>
            <a:endParaRPr lang="pt-BR" dirty="0" smtClean="0"/>
          </a:p>
          <a:p>
            <a:pPr lvl="1"/>
            <a:r>
              <a:rPr lang="pt-BR" dirty="0" err="1" smtClean="0"/>
              <a:t>origin</a:t>
            </a:r>
            <a:r>
              <a:rPr lang="pt-BR" dirty="0" smtClean="0"/>
              <a:t>: pra onde vai</a:t>
            </a:r>
          </a:p>
          <a:p>
            <a:pPr lvl="1"/>
            <a:r>
              <a:rPr lang="pt-BR" dirty="0" err="1" smtClean="0"/>
              <a:t>master</a:t>
            </a:r>
            <a:r>
              <a:rPr lang="pt-BR" dirty="0" smtClean="0"/>
              <a:t>: de onde vem</a:t>
            </a:r>
          </a:p>
          <a:p>
            <a:r>
              <a:rPr lang="pt-BR" dirty="0" err="1"/>
              <a:t>git</a:t>
            </a:r>
            <a:r>
              <a:rPr lang="pt-BR" dirty="0"/>
              <a:t> </a:t>
            </a:r>
            <a:r>
              <a:rPr lang="pt-BR" dirty="0" smtClean="0"/>
              <a:t>clone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3426730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GIT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err="1" smtClean="0"/>
              <a:t>Branch</a:t>
            </a:r>
            <a:endParaRPr lang="pt-BR" dirty="0" smtClean="0"/>
          </a:p>
          <a:p>
            <a:r>
              <a:rPr lang="pt-BR" dirty="0" err="1" smtClean="0"/>
              <a:t>git</a:t>
            </a:r>
            <a:r>
              <a:rPr lang="pt-BR" dirty="0" smtClean="0"/>
              <a:t> </a:t>
            </a:r>
            <a:r>
              <a:rPr lang="pt-BR" dirty="0" err="1" smtClean="0"/>
              <a:t>branch</a:t>
            </a:r>
            <a:endParaRPr lang="pt-BR" dirty="0" smtClean="0"/>
          </a:p>
          <a:p>
            <a:r>
              <a:rPr lang="pt-BR" dirty="0" err="1" smtClean="0"/>
              <a:t>git</a:t>
            </a:r>
            <a:r>
              <a:rPr lang="pt-BR" dirty="0" smtClean="0"/>
              <a:t> </a:t>
            </a:r>
            <a:r>
              <a:rPr lang="pt-BR" dirty="0" err="1" smtClean="0"/>
              <a:t>checkout</a:t>
            </a:r>
            <a:r>
              <a:rPr lang="pt-BR" dirty="0" smtClean="0"/>
              <a:t> (</a:t>
            </a:r>
            <a:r>
              <a:rPr lang="pt-BR" dirty="0" err="1" smtClean="0"/>
              <a:t>nome_do_branch</a:t>
            </a:r>
            <a:r>
              <a:rPr lang="pt-BR" dirty="0" smtClean="0"/>
              <a:t>)</a:t>
            </a:r>
          </a:p>
          <a:p>
            <a:endParaRPr lang="pt-BR" dirty="0"/>
          </a:p>
          <a:p>
            <a:r>
              <a:rPr lang="pt-BR" dirty="0" err="1" smtClean="0"/>
              <a:t>git</a:t>
            </a:r>
            <a:r>
              <a:rPr lang="pt-BR" dirty="0" smtClean="0"/>
              <a:t> </a:t>
            </a:r>
            <a:r>
              <a:rPr lang="pt-BR" dirty="0" err="1" smtClean="0"/>
              <a:t>branch</a:t>
            </a:r>
            <a:r>
              <a:rPr lang="pt-BR" dirty="0" smtClean="0"/>
              <a:t> -D (</a:t>
            </a:r>
            <a:r>
              <a:rPr lang="pt-BR" dirty="0" err="1" smtClean="0"/>
              <a:t>nome_do_branch</a:t>
            </a:r>
            <a:r>
              <a:rPr lang="pt-BR" dirty="0" smtClean="0"/>
              <a:t>)</a:t>
            </a:r>
          </a:p>
          <a:p>
            <a:endParaRPr lang="pt-BR" dirty="0"/>
          </a:p>
          <a:p>
            <a:r>
              <a:rPr lang="pt-BR" dirty="0" err="1" smtClean="0"/>
              <a:t>git</a:t>
            </a:r>
            <a:r>
              <a:rPr lang="pt-BR" dirty="0" smtClean="0"/>
              <a:t> merge (</a:t>
            </a:r>
            <a:r>
              <a:rPr lang="pt-BR" dirty="0" err="1" smtClean="0"/>
              <a:t>nome_do_branch</a:t>
            </a:r>
            <a:r>
              <a:rPr lang="pt-BR" dirty="0" smtClean="0"/>
              <a:t>)</a:t>
            </a:r>
          </a:p>
          <a:p>
            <a:r>
              <a:rPr lang="pt-BR" dirty="0" err="1" smtClean="0"/>
              <a:t>git</a:t>
            </a:r>
            <a:r>
              <a:rPr lang="pt-BR" dirty="0" smtClean="0"/>
              <a:t> </a:t>
            </a:r>
            <a:r>
              <a:rPr lang="pt-BR" dirty="0" err="1" smtClean="0"/>
              <a:t>rebase</a:t>
            </a:r>
            <a:r>
              <a:rPr lang="pt-BR" dirty="0" smtClean="0"/>
              <a:t> (</a:t>
            </a:r>
            <a:r>
              <a:rPr lang="pt-BR" dirty="0" err="1" smtClean="0"/>
              <a:t>nome_do_branch</a:t>
            </a:r>
            <a:r>
              <a:rPr lang="pt-BR" dirty="0" smtClean="0"/>
              <a:t>)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958726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Olimpíada </a:t>
            </a:r>
            <a:r>
              <a:rPr lang="pt-BR" dirty="0"/>
              <a:t>de Inverno 2018 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08000" y="1651265"/>
            <a:ext cx="8183937" cy="2910580"/>
          </a:xfrm>
        </p:spPr>
        <p:txBody>
          <a:bodyPr>
            <a:normAutofit lnSpcReduction="10000"/>
          </a:bodyPr>
          <a:lstStyle/>
          <a:p>
            <a:pPr marL="0" indent="452438">
              <a:buNone/>
            </a:pPr>
            <a:r>
              <a:rPr lang="pt-BR" dirty="0"/>
              <a:t>Os Jogos </a:t>
            </a:r>
            <a:r>
              <a:rPr lang="pt-BR" dirty="0"/>
              <a:t>Olímpicos de Inverno são </a:t>
            </a:r>
            <a:r>
              <a:rPr lang="pt-BR" dirty="0"/>
              <a:t>realizados </a:t>
            </a:r>
            <a:r>
              <a:rPr lang="pt-BR" dirty="0"/>
              <a:t>a cada quatro </a:t>
            </a:r>
            <a:r>
              <a:rPr lang="pt-BR" dirty="0"/>
              <a:t>anos. A última edição aconteceu do dia 9 ao dia 25 de fevereiro deste ano, e foi sediada na Coreia do Sul.</a:t>
            </a:r>
          </a:p>
          <a:p>
            <a:pPr marL="0" indent="452438">
              <a:buNone/>
            </a:pPr>
            <a:r>
              <a:rPr lang="pt-BR" dirty="0"/>
              <a:t>O </a:t>
            </a:r>
            <a:r>
              <a:rPr lang="pt-BR" dirty="0"/>
              <a:t>Comitê Olímpico </a:t>
            </a:r>
            <a:r>
              <a:rPr lang="pt-BR" dirty="0"/>
              <a:t>Internacional - COI, que é a organização responsável pelas Olimpíadas, precisa de um software para controlar </a:t>
            </a:r>
            <a:r>
              <a:rPr lang="pt-BR" dirty="0" smtClean="0"/>
              <a:t>a quantidade de </a:t>
            </a:r>
            <a:r>
              <a:rPr lang="pt-BR" dirty="0"/>
              <a:t>medalhas em tempo real, e disponibilizar esta informação para o público.</a:t>
            </a:r>
          </a:p>
          <a:p>
            <a:pPr marL="0" indent="452438">
              <a:buNone/>
            </a:pPr>
            <a:r>
              <a:rPr lang="pt-BR" dirty="0" smtClean="0"/>
              <a:t>O Comitê deve cadastrar os países participantes </a:t>
            </a:r>
            <a:r>
              <a:rPr lang="pt-BR" dirty="0"/>
              <a:t>e a quantidade de </a:t>
            </a:r>
            <a:r>
              <a:rPr lang="pt-BR" dirty="0" smtClean="0"/>
              <a:t>medalhas.</a:t>
            </a:r>
          </a:p>
          <a:p>
            <a:pPr marL="0" indent="452438">
              <a:buNone/>
            </a:pPr>
            <a:r>
              <a:rPr lang="pt-BR" dirty="0" smtClean="0"/>
              <a:t>O </a:t>
            </a:r>
            <a:r>
              <a:rPr lang="pt-BR" dirty="0"/>
              <a:t>ranking dos países deve ser exibido com base no número de </a:t>
            </a:r>
            <a:r>
              <a:rPr lang="pt-BR" dirty="0" smtClean="0"/>
              <a:t>medalhas de ouro, prata e bronze, respectivamente.</a:t>
            </a:r>
          </a:p>
          <a:p>
            <a:pPr marL="0" indent="452438">
              <a:buNone/>
            </a:pPr>
            <a:endParaRPr lang="pt-BR" dirty="0"/>
          </a:p>
          <a:p>
            <a:r>
              <a:rPr lang="pt-BR" dirty="0" smtClean="0"/>
              <a:t>Diagrama ER</a:t>
            </a:r>
          </a:p>
          <a:p>
            <a:r>
              <a:rPr lang="pt-BR" dirty="0" smtClean="0"/>
              <a:t>Protótipos de tela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5728133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Desafio		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campo minado</a:t>
            </a:r>
          </a:p>
          <a:p>
            <a:r>
              <a:rPr lang="pt-BR" dirty="0" smtClean="0"/>
              <a:t>labirinto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121069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Python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err="1"/>
              <a:t>print</a:t>
            </a:r>
            <a:r>
              <a:rPr lang="pt-BR" dirty="0"/>
              <a:t>('</a:t>
            </a:r>
            <a:r>
              <a:rPr lang="pt-BR" dirty="0" err="1"/>
              <a:t>Hello</a:t>
            </a:r>
            <a:r>
              <a:rPr lang="pt-BR" dirty="0"/>
              <a:t> World!')</a:t>
            </a:r>
          </a:p>
          <a:p>
            <a:pPr marL="0" indent="0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0983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Instalando o Python</a:t>
            </a:r>
            <a:endParaRPr lang="pt-BR" dirty="0"/>
          </a:p>
        </p:txBody>
      </p:sp>
      <p:sp>
        <p:nvSpPr>
          <p:cNvPr id="5" name="Espaço Reservado para Conteúdo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pt-BR" dirty="0"/>
          </a:p>
        </p:txBody>
      </p:sp>
      <p:sp>
        <p:nvSpPr>
          <p:cNvPr id="4" name="CaixaDeTexto 3"/>
          <p:cNvSpPr txBox="1"/>
          <p:nvPr/>
        </p:nvSpPr>
        <p:spPr>
          <a:xfrm>
            <a:off x="628650" y="1010840"/>
            <a:ext cx="21050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buNone/>
            </a:pPr>
            <a:r>
              <a:rPr lang="pt-BR" dirty="0">
                <a:hlinkClick r:id="rId2"/>
              </a:rPr>
              <a:t>https://www.python.org/</a:t>
            </a:r>
            <a:r>
              <a:rPr lang="pt-B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68654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Virtualenv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pt-BR" dirty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01" y="1620442"/>
            <a:ext cx="5229225" cy="1647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181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HDOfficeLightV0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Facetado">
  <a:themeElements>
    <a:clrScheme name="Verde-azulado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Facetado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ado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3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23652</TotalTime>
  <Words>1201</Words>
  <Application>Microsoft Office PowerPoint</Application>
  <PresentationFormat>Apresentação na tela (16:9)</PresentationFormat>
  <Paragraphs>465</Paragraphs>
  <Slides>67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67</vt:i4>
      </vt:variant>
    </vt:vector>
  </HeadingPairs>
  <TitlesOfParts>
    <vt:vector size="76" baseType="lpstr">
      <vt:lpstr>Calibri Light</vt:lpstr>
      <vt:lpstr>Wingdings 2</vt:lpstr>
      <vt:lpstr>Trebuchet MS</vt:lpstr>
      <vt:lpstr>Calibri</vt:lpstr>
      <vt:lpstr>Wingdings 3</vt:lpstr>
      <vt:lpstr>Consolas</vt:lpstr>
      <vt:lpstr>Arial</vt:lpstr>
      <vt:lpstr>HDOfficeLightV0</vt:lpstr>
      <vt:lpstr>Facetado</vt:lpstr>
      <vt:lpstr>Python</vt:lpstr>
      <vt:lpstr>Cronograma</vt:lpstr>
      <vt:lpstr>Apresentação</vt:lpstr>
      <vt:lpstr>Tecnologias</vt:lpstr>
      <vt:lpstr>Sintaxe</vt:lpstr>
      <vt:lpstr>Java</vt:lpstr>
      <vt:lpstr>Python</vt:lpstr>
      <vt:lpstr>Instalando o Python</vt:lpstr>
      <vt:lpstr>Virtualenv</vt:lpstr>
      <vt:lpstr>Bibliotecas</vt:lpstr>
      <vt:lpstr>Variáveis</vt:lpstr>
      <vt:lpstr>Operadores</vt:lpstr>
      <vt:lpstr>Variáveis</vt:lpstr>
      <vt:lpstr>If</vt:lpstr>
      <vt:lpstr>Exercícios </vt:lpstr>
      <vt:lpstr>Boolean </vt:lpstr>
      <vt:lpstr>Strings</vt:lpstr>
      <vt:lpstr>Listas</vt:lpstr>
      <vt:lpstr>Slicing</vt:lpstr>
      <vt:lpstr>Estruturas de Laço</vt:lpstr>
      <vt:lpstr>Exercícios</vt:lpstr>
      <vt:lpstr>Tuplas</vt:lpstr>
      <vt:lpstr>Dicionários</vt:lpstr>
      <vt:lpstr>Tipos</vt:lpstr>
      <vt:lpstr>Exercícios</vt:lpstr>
      <vt:lpstr>Funções e métodos</vt:lpstr>
      <vt:lpstr>Built in Functions</vt:lpstr>
      <vt:lpstr>Datetime</vt:lpstr>
      <vt:lpstr>Random</vt:lpstr>
      <vt:lpstr>Exercícios</vt:lpstr>
      <vt:lpstr>Tratamento de exceções</vt:lpstr>
      <vt:lpstr>Exercícios</vt:lpstr>
      <vt:lpstr>Orientação a Objetos</vt:lpstr>
      <vt:lpstr>Java</vt:lpstr>
      <vt:lpstr>Python</vt:lpstr>
      <vt:lpstr>Classes</vt:lpstr>
      <vt:lpstr>Instâncias </vt:lpstr>
      <vt:lpstr>Métodos</vt:lpstr>
      <vt:lpstr>__init__</vt:lpstr>
      <vt:lpstr>Métodos de Classe e Estáticos</vt:lpstr>
      <vt:lpstr>Herança</vt:lpstr>
      <vt:lpstr>super()</vt:lpstr>
      <vt:lpstr>Herança</vt:lpstr>
      <vt:lpstr>Exercício</vt:lpstr>
      <vt:lpstr>Exercício</vt:lpstr>
      <vt:lpstr>Args e Kwargs </vt:lpstr>
      <vt:lpstr>Django</vt:lpstr>
      <vt:lpstr>Frameworks</vt:lpstr>
      <vt:lpstr>Criando um projeto em Django</vt:lpstr>
      <vt:lpstr>Database</vt:lpstr>
      <vt:lpstr>Migrações de banco</vt:lpstr>
      <vt:lpstr>Database API</vt:lpstr>
      <vt:lpstr>Admin  </vt:lpstr>
      <vt:lpstr>IDE</vt:lpstr>
      <vt:lpstr>HTML</vt:lpstr>
      <vt:lpstr>CSS</vt:lpstr>
      <vt:lpstr>CSS</vt:lpstr>
      <vt:lpstr>CSS </vt:lpstr>
      <vt:lpstr>JS</vt:lpstr>
      <vt:lpstr>JS </vt:lpstr>
      <vt:lpstr>GIT</vt:lpstr>
      <vt:lpstr>GIT</vt:lpstr>
      <vt:lpstr>GIT</vt:lpstr>
      <vt:lpstr>GIT HUB</vt:lpstr>
      <vt:lpstr>GIT</vt:lpstr>
      <vt:lpstr>Olimpíada de Inverno 2018 </vt:lpstr>
      <vt:lpstr>Desafio  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</dc:title>
  <dc:creator>thais vergani</dc:creator>
  <cp:lastModifiedBy>thais vergani</cp:lastModifiedBy>
  <cp:revision>131</cp:revision>
  <dcterms:modified xsi:type="dcterms:W3CDTF">2018-03-19T21:09:06Z</dcterms:modified>
</cp:coreProperties>
</file>